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8" r:id="rId3"/>
    <p:sldId id="274" r:id="rId4"/>
    <p:sldId id="273" r:id="rId5"/>
    <p:sldId id="276" r:id="rId6"/>
    <p:sldId id="275" r:id="rId7"/>
    <p:sldId id="277" r:id="rId8"/>
    <p:sldId id="278" r:id="rId9"/>
    <p:sldId id="279" r:id="rId10"/>
    <p:sldId id="263" r:id="rId11"/>
    <p:sldId id="281" r:id="rId12"/>
    <p:sldId id="290" r:id="rId13"/>
    <p:sldId id="327" r:id="rId14"/>
    <p:sldId id="328" r:id="rId15"/>
    <p:sldId id="291" r:id="rId16"/>
    <p:sldId id="292" r:id="rId17"/>
    <p:sldId id="293" r:id="rId19"/>
    <p:sldId id="302" r:id="rId20"/>
    <p:sldId id="301" r:id="rId21"/>
    <p:sldId id="329" r:id="rId22"/>
    <p:sldId id="330" r:id="rId23"/>
    <p:sldId id="304" r:id="rId24"/>
    <p:sldId id="303" r:id="rId25"/>
    <p:sldId id="305" r:id="rId26"/>
    <p:sldId id="306" r:id="rId27"/>
    <p:sldId id="270" r:id="rId28"/>
    <p:sldId id="308" r:id="rId29"/>
    <p:sldId id="309" r:id="rId30"/>
    <p:sldId id="310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3" r:id="rId40"/>
    <p:sldId id="320" r:id="rId41"/>
    <p:sldId id="321" r:id="rId42"/>
    <p:sldId id="322" r:id="rId43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 userDrawn="1">
          <p15:clr>
            <a:srgbClr val="A4A3A4"/>
          </p15:clr>
        </p15:guide>
        <p15:guide id="2" pos="3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-1324" y="-76"/>
      </p:cViewPr>
      <p:guideLst>
        <p:guide orient="horz" pos="218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sk2020.com/wr?z=%E4%BA%8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sk2020.com/wr?z=%E4%BA%8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sk2020.com/wr?z=%E4%BA%8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sk2020.com/wr?z=%E4%BA%8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hsk2020.com/wr?z=%E4%BA%8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9867fda3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89867fda3b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自我介绍，和学生熟悉一下。</a:t>
            </a:r>
            <a:endParaRPr lang="en-GB"/>
          </a:p>
        </p:txBody>
      </p:sp>
      <p:sp>
        <p:nvSpPr>
          <p:cNvPr id="212" name="Google Shape;212;g89867fda3b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9867fda3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9867fda3b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http://hsk2020.com/wr?z=%E4%BA%8C</a:t>
            </a:r>
            <a:endParaRPr lang="en-GB"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283" name="Google Shape;283;g89867fda3b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9867fda3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9867fda3b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http://hsk2020.com/wr?z=%E4%BA%8C</a:t>
            </a:r>
            <a:endParaRPr lang="en-GB"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283" name="Google Shape;283;g89867fda3b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9867fda3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9867fda3b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http://hsk2020.com/wr?z=%E4%BA%8C</a:t>
            </a:r>
            <a:endParaRPr lang="en-GB"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283" name="Google Shape;283;g89867fda3b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9867fda3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9867fda3b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http://hsk2020.com/wr?z=%E4%BA%8C</a:t>
            </a:r>
            <a:endParaRPr lang="en-GB"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283" name="Google Shape;283;g89867fda3b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9867fda3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9867fda3b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http://hsk2020.com/wr?z=%E4%BA%8C</a:t>
            </a:r>
            <a:endParaRPr lang="en-GB"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283" name="Google Shape;283;g89867fda3b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173157"/>
            <a:ext cx="103632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6955" y="2643182"/>
            <a:ext cx="8893821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25024" y="274639"/>
            <a:ext cx="2057376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820173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28600"/>
            <a:ext cx="11032067" cy="5943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BE2A0F-F8F1-431A-AD76-13C99A562E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924181"/>
            <a:ext cx="103632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28747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843" y="1071546"/>
            <a:ext cx="6815667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72111" y="1071546"/>
            <a:ext cx="4011084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7" y="285728"/>
            <a:ext cx="10974657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32" y="642918"/>
            <a:ext cx="1047757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90563" y="541340"/>
            <a:ext cx="8553459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429773" y="1000108"/>
            <a:ext cx="1219157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8890412" y="4915143"/>
            <a:ext cx="3301588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6096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5"/>
            <a:ext cx="1219200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 panose="05020102010507070707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 panose="05020102010507070707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 panose="05020102010507070707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 panose="05020102010507070707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 panose="05020102010507070707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microsoft.com/office/2007/relationships/media" Target="../media/media4.mp3"/><Relationship Id="rId3" Type="http://schemas.openxmlformats.org/officeDocument/2006/relationships/audio" Target="../media/media4.mp3"/><Relationship Id="rId2" Type="http://schemas.openxmlformats.org/officeDocument/2006/relationships/image" Target="../media/image17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microsoft.com/office/2007/relationships/media" Target="../media/media6.mp3"/><Relationship Id="rId1" Type="http://schemas.openxmlformats.org/officeDocument/2006/relationships/audio" Target="../media/media6.mp3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GIF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image" Target="../media/image3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Lesson 1   </a:t>
            </a:r>
            <a:r>
              <a:rPr lang="zh-CN" altLang="zh-CN"/>
              <a:t>你好   </a:t>
            </a:r>
            <a:r>
              <a:rPr lang="en-US" altLang="zh-CN"/>
              <a:t>N</a:t>
            </a:r>
            <a:r>
              <a:rPr lang="zh-CN" altLang="zh-CN"/>
              <a:t>ǐ hǎo  </a:t>
            </a:r>
            <a:endParaRPr lang="en-US" altLang="zh-CN"/>
          </a:p>
        </p:txBody>
      </p:sp>
      <p:pic>
        <p:nvPicPr>
          <p:cNvPr id="4" name="内容占位符 3" descr="图片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04155" y="1701165"/>
            <a:ext cx="3299460" cy="4526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425" y="1845310"/>
            <a:ext cx="426466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沙茜（shā qiàn ）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沙</a:t>
            </a:r>
            <a:r>
              <a:rPr lang="zh-CN" altLang="en-US" sz="3200" u="sng"/>
              <a:t>老师</a:t>
            </a:r>
            <a:r>
              <a:rPr lang="zh-CN" altLang="en-US" sz="3200"/>
              <a:t>（shā lǎo shī ）</a:t>
            </a:r>
            <a:endParaRPr lang="zh-CN" altLang="en-US" sz="3200"/>
          </a:p>
          <a:p>
            <a:r>
              <a:rPr lang="en-US" altLang="zh-CN" sz="3200"/>
              <a:t>   </a:t>
            </a:r>
            <a:r>
              <a:rPr lang="en-US" altLang="zh-CN" sz="3200"/>
              <a:t>teacher</a:t>
            </a:r>
            <a:endParaRPr lang="en-US" altLang="zh-CN" sz="3200"/>
          </a:p>
        </p:txBody>
      </p:sp>
      <p:pic>
        <p:nvPicPr>
          <p:cNvPr id="5" name="内容占位符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60" y="980440"/>
            <a:ext cx="28886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Google Shape;221;p28"/>
          <p:cNvSpPr/>
          <p:nvPr/>
        </p:nvSpPr>
        <p:spPr>
          <a:xfrm>
            <a:off x="-4445" y="245745"/>
            <a:ext cx="3509010" cy="51244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lvl="0"/>
            <a:r>
              <a:rPr lang="zh-CN" alt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 </a:t>
            </a:r>
            <a:r>
              <a:rPr lang="zh-CN" alt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 </a:t>
            </a:r>
            <a:r>
              <a:rPr lang="en-US" altLang="zh-CN" sz="3200" dirty="0">
                <a:sym typeface="+mn-ea"/>
              </a:rPr>
              <a:t>Initials+</a:t>
            </a:r>
            <a:r>
              <a:rPr lang="en-US" altLang="zh-CN" sz="3200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F</a:t>
            </a:r>
            <a:r>
              <a:rPr lang="en-US" altLang="zh-CN" sz="3200" dirty="0"/>
              <a:t>inals</a:t>
            </a:r>
            <a:endParaRPr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758824" y="1043940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 eaLnBrk="1" hangingPunct="1"/>
            <a:r>
              <a:rPr lang="en-US" altLang="zh-CN" sz="6000" b="1" dirty="0">
                <a:latin typeface="宋体" panose="02010600030101010101" pitchFamily="2" charset="-122"/>
              </a:rPr>
              <a:t>b</a:t>
            </a:r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ɑ</a:t>
            </a:r>
            <a:endParaRPr lang="en-US" altLang="zh-CN" sz="6000" b="1" dirty="0">
              <a:solidFill>
                <a:srgbClr val="FF0000"/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2579071" y="1043623"/>
            <a:ext cx="133540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 eaLnBrk="1" hangingPunct="1"/>
            <a:r>
              <a:rPr lang="en-US" altLang="zh-CN" sz="6000" b="1" dirty="0">
                <a:latin typeface="宋体" panose="02010600030101010101" pitchFamily="2" charset="-122"/>
              </a:rPr>
              <a:t>p</a:t>
            </a:r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ɑ</a:t>
            </a:r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</a:rPr>
              <a:t>o</a:t>
            </a:r>
            <a:endParaRPr lang="en-US" altLang="zh-CN" sz="6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4651693" y="1043623"/>
            <a:ext cx="133540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 eaLnBrk="1" hangingPunct="1"/>
            <a:r>
              <a:rPr lang="en-US" altLang="zh-CN" sz="6000" b="1">
                <a:latin typeface="宋体" panose="02010600030101010101" pitchFamily="2" charset="-122"/>
              </a:rPr>
              <a:t>m</a:t>
            </a:r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ɑi</a:t>
            </a:r>
            <a:endParaRPr lang="en-US" altLang="zh-CN" sz="60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6763068" y="1043623"/>
            <a:ext cx="133540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 eaLnBrk="1" hangingPunct="1"/>
            <a:r>
              <a:rPr lang="en-US" altLang="zh-CN" sz="6000" b="1">
                <a:latin typeface="宋体" panose="02010600030101010101" pitchFamily="2" charset="-122"/>
              </a:rPr>
              <a:t>f</a:t>
            </a:r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ɑ</a:t>
            </a:r>
            <a:r>
              <a:rPr lang="en-US" altLang="zh-CN" sz="6000" b="1">
                <a:solidFill>
                  <a:srgbClr val="FF0000"/>
                </a:solidFill>
                <a:latin typeface="宋体" panose="02010600030101010101" pitchFamily="2" charset="-122"/>
              </a:rPr>
              <a:t>n</a:t>
            </a:r>
            <a:endParaRPr lang="en-US" altLang="zh-CN" sz="60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950913" y="2642870"/>
            <a:ext cx="133540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eaLnBrk="1" hangingPunct="1"/>
            <a:r>
              <a:rPr lang="en-US" altLang="zh-CN" sz="6000" b="1">
                <a:latin typeface="宋体" panose="02010600030101010101" pitchFamily="2" charset="-122"/>
              </a:rPr>
              <a:t>d</a:t>
            </a:r>
            <a:r>
              <a:rPr lang="en-US" altLang="zh-CN" sz="6000" b="1">
                <a:solidFill>
                  <a:srgbClr val="FF0000"/>
                </a:solidFill>
                <a:latin typeface="宋体" panose="02010600030101010101" pitchFamily="2" charset="-122"/>
              </a:rPr>
              <a:t>ou</a:t>
            </a:r>
            <a:endParaRPr lang="en-US" altLang="zh-CN" sz="60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2934970" y="2642870"/>
            <a:ext cx="210629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6000" b="1" dirty="0">
                <a:latin typeface="宋体" panose="02010600030101010101" pitchFamily="2" charset="-122"/>
              </a:rPr>
              <a:t>t</a:t>
            </a:r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</a:rPr>
              <a:t>ing</a:t>
            </a:r>
            <a:endParaRPr lang="en-US" altLang="zh-CN" sz="6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5398770" y="2482215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 eaLnBrk="1" hangingPunct="1"/>
            <a:r>
              <a:rPr lang="en-US" altLang="zh-CN" sz="6000" b="1">
                <a:solidFill>
                  <a:srgbClr val="FF0000"/>
                </a:solidFill>
                <a:latin typeface="宋体" panose="02010600030101010101" pitchFamily="2" charset="-122"/>
              </a:rPr>
              <a:t>n</a:t>
            </a:r>
            <a:r>
              <a:rPr lang="en-US" altLang="zh-CN" sz="6000" b="1" dirty="0">
                <a:latin typeface="宋体" panose="02010600030101010101" pitchFamily="2" charset="-122"/>
                <a:sym typeface="+mn-ea"/>
              </a:rPr>
              <a:t>ü</a:t>
            </a:r>
            <a:endParaRPr lang="en-US" altLang="zh-CN" sz="60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0188" name="Text Box 12"/>
          <p:cNvSpPr txBox="1">
            <a:spLocks noChangeArrowheads="1"/>
          </p:cNvSpPr>
          <p:nvPr/>
        </p:nvSpPr>
        <p:spPr bwMode="auto">
          <a:xfrm>
            <a:off x="7573010" y="2482215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eaLnBrk="1" hangingPunct="1"/>
            <a:r>
              <a:rPr lang="en-US" altLang="zh-CN" sz="6000" b="1">
                <a:latin typeface="宋体" panose="02010600030101010101" pitchFamily="2" charset="-122"/>
              </a:rPr>
              <a:t>l</a:t>
            </a:r>
            <a:r>
              <a:rPr lang="en-US" altLang="zh-CN" sz="6000" b="1">
                <a:solidFill>
                  <a:srgbClr val="FF0000"/>
                </a:solidFill>
                <a:latin typeface="宋体" panose="02010600030101010101" pitchFamily="2" charset="-122"/>
              </a:rPr>
              <a:t>u</a:t>
            </a:r>
            <a:endParaRPr lang="en-US" altLang="zh-CN" sz="60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0189" name="Text Box 13"/>
          <p:cNvSpPr txBox="1">
            <a:spLocks noChangeArrowheads="1"/>
          </p:cNvSpPr>
          <p:nvPr/>
        </p:nvSpPr>
        <p:spPr bwMode="auto">
          <a:xfrm>
            <a:off x="950913" y="4221480"/>
            <a:ext cx="171958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 eaLnBrk="1" hangingPunct="1"/>
            <a:r>
              <a:rPr lang="en-US" altLang="zh-CN" sz="6000" b="1">
                <a:latin typeface="宋体" panose="02010600030101010101" pitchFamily="2" charset="-122"/>
              </a:rPr>
              <a:t>ɡ</a:t>
            </a:r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ɑn</a:t>
            </a:r>
            <a:r>
              <a:rPr lang="en-US" altLang="zh-CN" sz="6000" b="1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ɡ</a:t>
            </a:r>
            <a:endParaRPr lang="en-US" altLang="zh-CN" sz="6000" b="1">
              <a:solidFill>
                <a:srgbClr val="FF0000"/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3201670" y="4221163"/>
            <a:ext cx="171958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eaLnBrk="1" hangingPunct="1"/>
            <a:r>
              <a:rPr lang="en-US" altLang="zh-CN" sz="6000" b="1" dirty="0">
                <a:latin typeface="宋体" panose="02010600030101010101" pitchFamily="2" charset="-122"/>
              </a:rPr>
              <a:t>k</a:t>
            </a:r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</a:rPr>
              <a:t>eng</a:t>
            </a:r>
            <a:endParaRPr lang="en-US" altLang="zh-CN" sz="6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5987415" y="4221480"/>
            <a:ext cx="211137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6000" b="1" dirty="0">
                <a:latin typeface="宋体" panose="02010600030101010101" pitchFamily="2" charset="-122"/>
              </a:rPr>
              <a:t>h</a:t>
            </a:r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</a:rPr>
              <a:t>ong</a:t>
            </a:r>
            <a:endParaRPr lang="en-US" altLang="zh-CN" sz="6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/>
      <p:bldP spid="50182" grpId="0"/>
      <p:bldP spid="50183" grpId="0"/>
      <p:bldP spid="50184" grpId="0"/>
      <p:bldP spid="50185" grpId="0"/>
      <p:bldP spid="50186" grpId="0"/>
      <p:bldP spid="50187" grpId="0"/>
      <p:bldP spid="50188" grpId="0"/>
      <p:bldP spid="50189" grpId="0"/>
      <p:bldP spid="501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652" t="35368" r="12973" b="47560"/>
          <a:stretch>
            <a:fillRect/>
          </a:stretch>
        </p:blipFill>
        <p:spPr>
          <a:xfrm>
            <a:off x="479425" y="2348865"/>
            <a:ext cx="11417300" cy="2446020"/>
          </a:xfrm>
          <a:prstGeom prst="rect">
            <a:avLst/>
          </a:prstGeom>
        </p:spPr>
      </p:pic>
      <p:sp>
        <p:nvSpPr>
          <p:cNvPr id="28" name="Google Shape;221;p28"/>
          <p:cNvSpPr/>
          <p:nvPr/>
        </p:nvSpPr>
        <p:spPr>
          <a:xfrm>
            <a:off x="-4445" y="245745"/>
            <a:ext cx="3509010" cy="51244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lvl="0"/>
            <a:r>
              <a:rPr lang="zh-CN" alt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  </a:t>
            </a:r>
            <a:r>
              <a:rPr lang="en-US" altLang="zh-CN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Listen and read  </a:t>
            </a:r>
            <a:endParaRPr lang="en-US" altLang="zh-CN"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3" name="1-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8565" y="40576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652" t="51192" r="12341" b="31978"/>
          <a:stretch>
            <a:fillRect/>
          </a:stretch>
        </p:blipFill>
        <p:spPr>
          <a:xfrm>
            <a:off x="839470" y="2205355"/>
            <a:ext cx="10705465" cy="2243455"/>
          </a:xfrm>
          <a:prstGeom prst="rect">
            <a:avLst/>
          </a:prstGeom>
        </p:spPr>
      </p:pic>
      <p:sp>
        <p:nvSpPr>
          <p:cNvPr id="28" name="Google Shape;221;p28"/>
          <p:cNvSpPr/>
          <p:nvPr/>
        </p:nvSpPr>
        <p:spPr>
          <a:xfrm>
            <a:off x="-4445" y="245745"/>
            <a:ext cx="3509010" cy="51244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lvl="0"/>
            <a:r>
              <a:rPr lang="zh-CN" alt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  </a:t>
            </a:r>
            <a:r>
              <a:rPr lang="en-US" altLang="zh-CN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Listen and read  </a:t>
            </a:r>
            <a:endParaRPr lang="en-US" altLang="zh-CN"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3" name="1-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8565" y="40576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652" t="68022" r="11715" b="15967"/>
          <a:stretch>
            <a:fillRect/>
          </a:stretch>
        </p:blipFill>
        <p:spPr>
          <a:xfrm>
            <a:off x="437515" y="2132965"/>
            <a:ext cx="11317605" cy="2239010"/>
          </a:xfrm>
          <a:prstGeom prst="rect">
            <a:avLst/>
          </a:prstGeom>
        </p:spPr>
      </p:pic>
      <p:sp>
        <p:nvSpPr>
          <p:cNvPr id="28" name="Google Shape;221;p28"/>
          <p:cNvSpPr/>
          <p:nvPr/>
        </p:nvSpPr>
        <p:spPr>
          <a:xfrm>
            <a:off x="-4445" y="245745"/>
            <a:ext cx="3509010" cy="51244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lvl="0"/>
            <a:r>
              <a:rPr lang="zh-CN" alt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  </a:t>
            </a:r>
            <a:r>
              <a:rPr lang="en-US" altLang="zh-CN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Listen and read  </a:t>
            </a:r>
            <a:endParaRPr lang="en-US" altLang="zh-CN"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3" name="1-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8565" y="40576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992313" y="4724400"/>
            <a:ext cx="792163" cy="64928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FFFFFF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57175" indent="-257175" algn="ctr">
              <a:buClr>
                <a:schemeClr val="hlink"/>
              </a:buClr>
            </a:pPr>
            <a:r>
              <a:rPr lang="en-US" altLang="zh-CN" sz="3600">
                <a:latin typeface="Franklin Gothic Book" panose="020B0503020102020204" pitchFamily="34" charset="0"/>
              </a:rPr>
              <a:t>1</a:t>
            </a:r>
            <a:endParaRPr lang="en-US" altLang="zh-CN" sz="3600">
              <a:latin typeface="Franklin Gothic Book" panose="020B0503020102020204" pitchFamily="34" charset="0"/>
            </a:endParaRPr>
          </a:p>
        </p:txBody>
      </p:sp>
      <p:sp>
        <p:nvSpPr>
          <p:cNvPr id="14341" name="Line 3"/>
          <p:cNvSpPr>
            <a:spLocks noChangeShapeType="1"/>
          </p:cNvSpPr>
          <p:nvPr/>
        </p:nvSpPr>
        <p:spPr bwMode="auto">
          <a:xfrm>
            <a:off x="2855913" y="1557339"/>
            <a:ext cx="66230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14342" name="Line 4"/>
          <p:cNvSpPr>
            <a:spLocks noChangeShapeType="1"/>
          </p:cNvSpPr>
          <p:nvPr/>
        </p:nvSpPr>
        <p:spPr bwMode="auto">
          <a:xfrm>
            <a:off x="2855913" y="2420939"/>
            <a:ext cx="66230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14343" name="Line 5"/>
          <p:cNvSpPr>
            <a:spLocks noChangeShapeType="1"/>
          </p:cNvSpPr>
          <p:nvPr/>
        </p:nvSpPr>
        <p:spPr bwMode="auto">
          <a:xfrm>
            <a:off x="2855913" y="3284539"/>
            <a:ext cx="66230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14344" name="Line 6"/>
          <p:cNvSpPr>
            <a:spLocks noChangeShapeType="1"/>
          </p:cNvSpPr>
          <p:nvPr/>
        </p:nvSpPr>
        <p:spPr bwMode="auto">
          <a:xfrm>
            <a:off x="2855913" y="4149725"/>
            <a:ext cx="6624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14345" name="Line 7"/>
          <p:cNvSpPr>
            <a:spLocks noChangeShapeType="1"/>
          </p:cNvSpPr>
          <p:nvPr/>
        </p:nvSpPr>
        <p:spPr bwMode="auto">
          <a:xfrm>
            <a:off x="2855913" y="5013325"/>
            <a:ext cx="6624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1992313" y="3860800"/>
            <a:ext cx="792163" cy="64928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FFFFFF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57175" indent="-257175" algn="ctr">
              <a:buClr>
                <a:schemeClr val="hlink"/>
              </a:buClr>
            </a:pPr>
            <a:r>
              <a:rPr lang="en-US" altLang="zh-CN" sz="3600">
                <a:latin typeface="Franklin Gothic Book" panose="020B0503020102020204" pitchFamily="34" charset="0"/>
              </a:rPr>
              <a:t>2</a:t>
            </a:r>
            <a:endParaRPr lang="en-US" altLang="zh-CN" sz="3600">
              <a:latin typeface="Franklin Gothic Book" panose="020B0503020102020204" pitchFamily="34" charset="0"/>
            </a:endParaRPr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1992313" y="2960370"/>
            <a:ext cx="792163" cy="64928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FFFFFF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57175" indent="-257175" algn="ctr">
              <a:buClr>
                <a:schemeClr val="hlink"/>
              </a:buClr>
            </a:pPr>
            <a:r>
              <a:rPr lang="en-US" altLang="zh-CN" sz="3600">
                <a:latin typeface="Franklin Gothic Book" panose="020B0503020102020204" pitchFamily="34" charset="0"/>
              </a:rPr>
              <a:t>3</a:t>
            </a:r>
            <a:endParaRPr lang="en-US" altLang="zh-CN" sz="3600">
              <a:latin typeface="Franklin Gothic Book" panose="020B0503020102020204" pitchFamily="34" charset="0"/>
            </a:endParaRPr>
          </a:p>
        </p:txBody>
      </p:sp>
      <p:sp>
        <p:nvSpPr>
          <p:cNvPr id="52234" name="Rectangle 10"/>
          <p:cNvSpPr>
            <a:spLocks noChangeArrowheads="1"/>
          </p:cNvSpPr>
          <p:nvPr/>
        </p:nvSpPr>
        <p:spPr bwMode="auto">
          <a:xfrm>
            <a:off x="1992313" y="2133600"/>
            <a:ext cx="792163" cy="649288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FFFFFF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57175" indent="-257175" algn="ctr">
              <a:buClr>
                <a:schemeClr val="hlink"/>
              </a:buClr>
            </a:pPr>
            <a:r>
              <a:rPr lang="en-US" altLang="zh-CN" sz="3600">
                <a:latin typeface="Franklin Gothic Book" panose="020B0503020102020204" pitchFamily="34" charset="0"/>
              </a:rPr>
              <a:t>4</a:t>
            </a:r>
            <a:endParaRPr lang="en-US" altLang="zh-CN" sz="3600">
              <a:latin typeface="Franklin Gothic Book" panose="020B0503020102020204" pitchFamily="34" charset="0"/>
            </a:endParaRPr>
          </a:p>
        </p:txBody>
      </p: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1992313" y="1268413"/>
            <a:ext cx="792163" cy="649287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FFFFFF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257175" indent="-257175" algn="ctr">
              <a:buClr>
                <a:schemeClr val="hlink"/>
              </a:buClr>
            </a:pPr>
            <a:r>
              <a:rPr lang="en-US" altLang="zh-CN" sz="3600">
                <a:latin typeface="Franklin Gothic Book" panose="020B0503020102020204" pitchFamily="34" charset="0"/>
              </a:rPr>
              <a:t>5</a:t>
            </a:r>
            <a:endParaRPr lang="en-US" altLang="zh-CN" sz="3600">
              <a:latin typeface="Franklin Gothic Book" panose="020B0503020102020204" pitchFamily="34" charset="0"/>
            </a:endParaRPr>
          </a:p>
        </p:txBody>
      </p:sp>
      <p:sp>
        <p:nvSpPr>
          <p:cNvPr id="52236" name="AutoShape 12"/>
          <p:cNvSpPr>
            <a:spLocks noChangeArrowheads="1"/>
          </p:cNvSpPr>
          <p:nvPr/>
        </p:nvSpPr>
        <p:spPr bwMode="auto">
          <a:xfrm>
            <a:off x="4151313" y="1412875"/>
            <a:ext cx="4032251" cy="215900"/>
          </a:xfrm>
          <a:prstGeom prst="rightArrow">
            <a:avLst>
              <a:gd name="adj1" fmla="val 50000"/>
              <a:gd name="adj2" fmla="val 466912"/>
            </a:avLst>
          </a:prstGeom>
          <a:solidFill>
            <a:srgbClr val="FF99CC"/>
          </a:solidFill>
          <a:ln w="9525" algn="ctr">
            <a:solidFill>
              <a:srgbClr val="FF99CC"/>
            </a:solidFill>
            <a:miter lim="800000"/>
          </a:ln>
        </p:spPr>
        <p:txBody>
          <a:bodyPr wrap="none" anchor="ctr"/>
          <a:lstStyle/>
          <a:p>
            <a:pPr eaLnBrk="1" hangingPunct="1"/>
            <a:endParaRPr lang="zh-CN" altLang="zh-CN">
              <a:latin typeface="Franklin Gothic Book" panose="020B0503020102020204" pitchFamily="34" charset="0"/>
            </a:endParaRPr>
          </a:p>
        </p:txBody>
      </p:sp>
      <p:sp>
        <p:nvSpPr>
          <p:cNvPr id="52237" name="AutoShape 13"/>
          <p:cNvSpPr>
            <a:spLocks noChangeArrowheads="1"/>
          </p:cNvSpPr>
          <p:nvPr/>
        </p:nvSpPr>
        <p:spPr bwMode="auto">
          <a:xfrm rot="-1446045">
            <a:off x="4295775" y="2276475"/>
            <a:ext cx="4040188" cy="249239"/>
          </a:xfrm>
          <a:prstGeom prst="rightArrow">
            <a:avLst>
              <a:gd name="adj1" fmla="val 50000"/>
              <a:gd name="adj2" fmla="val 405254"/>
            </a:avLst>
          </a:prstGeom>
          <a:solidFill>
            <a:srgbClr val="FF99CC"/>
          </a:solidFill>
          <a:ln w="9525" algn="ctr">
            <a:solidFill>
              <a:srgbClr val="FF99CC"/>
            </a:solidFill>
            <a:miter lim="800000"/>
          </a:ln>
        </p:spPr>
        <p:txBody>
          <a:bodyPr wrap="none" anchor="ctr"/>
          <a:lstStyle/>
          <a:p>
            <a:pPr eaLnBrk="1" hangingPunct="1"/>
            <a:endParaRPr lang="zh-CN" altLang="zh-CN">
              <a:latin typeface="Franklin Gothic Book" panose="020B0503020102020204" pitchFamily="34" charset="0"/>
            </a:endParaRPr>
          </a:p>
        </p:txBody>
      </p:sp>
      <p:sp>
        <p:nvSpPr>
          <p:cNvPr id="52238" name="AutoShape 14"/>
          <p:cNvSpPr>
            <a:spLocks noChangeArrowheads="1"/>
          </p:cNvSpPr>
          <p:nvPr/>
        </p:nvSpPr>
        <p:spPr bwMode="auto">
          <a:xfrm rot="2752481">
            <a:off x="3451225" y="3121027"/>
            <a:ext cx="4822825" cy="254000"/>
          </a:xfrm>
          <a:prstGeom prst="rightArrow">
            <a:avLst>
              <a:gd name="adj1" fmla="val 50000"/>
              <a:gd name="adj2" fmla="val 474688"/>
            </a:avLst>
          </a:prstGeom>
          <a:solidFill>
            <a:srgbClr val="FF99CC"/>
          </a:solidFill>
          <a:ln w="9525" algn="ctr">
            <a:solidFill>
              <a:srgbClr val="FF99CC"/>
            </a:solidFill>
            <a:miter lim="800000"/>
          </a:ln>
        </p:spPr>
        <p:txBody>
          <a:bodyPr wrap="none" anchor="ctr"/>
          <a:lstStyle/>
          <a:p>
            <a:pPr eaLnBrk="1" hangingPunct="1"/>
            <a:endParaRPr lang="zh-CN" altLang="zh-CN">
              <a:latin typeface="Franklin Gothic Book" panose="020B0503020102020204" pitchFamily="34" charset="0"/>
            </a:endParaRPr>
          </a:p>
        </p:txBody>
      </p:sp>
      <p:sp>
        <p:nvSpPr>
          <p:cNvPr id="52239" name="Freeform 15"/>
          <p:cNvSpPr/>
          <p:nvPr/>
        </p:nvSpPr>
        <p:spPr bwMode="auto">
          <a:xfrm>
            <a:off x="4295775" y="4076700"/>
            <a:ext cx="1981200" cy="914400"/>
          </a:xfrm>
          <a:custGeom>
            <a:avLst/>
            <a:gdLst>
              <a:gd name="T0" fmla="*/ 0 w 1920"/>
              <a:gd name="T1" fmla="*/ 2147483646 h 488"/>
              <a:gd name="T2" fmla="*/ 2147483646 w 1920"/>
              <a:gd name="T3" fmla="*/ 2147483646 h 488"/>
              <a:gd name="T4" fmla="*/ 2147483646 w 1920"/>
              <a:gd name="T5" fmla="*/ 0 h 488"/>
              <a:gd name="T6" fmla="*/ 0 60000 65536"/>
              <a:gd name="T7" fmla="*/ 0 60000 65536"/>
              <a:gd name="T8" fmla="*/ 0 60000 65536"/>
              <a:gd name="T9" fmla="*/ 0 w 1920"/>
              <a:gd name="T10" fmla="*/ 0 h 488"/>
              <a:gd name="T11" fmla="*/ 1920 w 1920"/>
              <a:gd name="T12" fmla="*/ 488 h 4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0" h="488">
                <a:moveTo>
                  <a:pt x="0" y="48"/>
                </a:moveTo>
                <a:cubicBezTo>
                  <a:pt x="440" y="268"/>
                  <a:pt x="880" y="488"/>
                  <a:pt x="1200" y="480"/>
                </a:cubicBezTo>
                <a:cubicBezTo>
                  <a:pt x="1520" y="472"/>
                  <a:pt x="1800" y="80"/>
                  <a:pt x="1920" y="0"/>
                </a:cubicBezTo>
              </a:path>
            </a:pathLst>
          </a:custGeom>
          <a:noFill/>
          <a:ln w="120650" cmpd="sng">
            <a:solidFill>
              <a:srgbClr val="FF99CC"/>
            </a:solidFill>
            <a:round/>
          </a:ln>
        </p:spPr>
        <p:txBody>
          <a:bodyPr/>
          <a:lstStyle/>
          <a:p>
            <a:endParaRPr lang="zh-CN" altLang="en-US" sz="1400"/>
          </a:p>
        </p:txBody>
      </p:sp>
      <p:sp>
        <p:nvSpPr>
          <p:cNvPr id="52240" name="AutoShape 16"/>
          <p:cNvSpPr>
            <a:spLocks noChangeArrowheads="1"/>
          </p:cNvSpPr>
          <p:nvPr/>
        </p:nvSpPr>
        <p:spPr bwMode="auto">
          <a:xfrm rot="1653151">
            <a:off x="6527800" y="2565400"/>
            <a:ext cx="71439" cy="1800225"/>
          </a:xfrm>
          <a:prstGeom prst="upArrow">
            <a:avLst>
              <a:gd name="adj1" fmla="val 50000"/>
              <a:gd name="adj2" fmla="val 629996"/>
            </a:avLst>
          </a:prstGeom>
          <a:solidFill>
            <a:srgbClr val="FF99CC"/>
          </a:solidFill>
          <a:ln w="82550" algn="ctr">
            <a:solidFill>
              <a:srgbClr val="FF99CC"/>
            </a:solidFill>
            <a:miter lim="800000"/>
          </a:ln>
        </p:spPr>
        <p:txBody>
          <a:bodyPr wrap="none" anchor="ctr"/>
          <a:lstStyle/>
          <a:p>
            <a:pPr algn="ctr" eaLnBrk="1" hangingPunct="1"/>
            <a:endParaRPr lang="zh-CN" altLang="zh-CN">
              <a:latin typeface="Franklin Gothic Book" panose="020B0503020102020204" pitchFamily="34" charset="0"/>
            </a:endParaRPr>
          </a:p>
        </p:txBody>
      </p:sp>
      <p:sp>
        <p:nvSpPr>
          <p:cNvPr id="52241" name="Text Box 17"/>
          <p:cNvSpPr txBox="1">
            <a:spLocks noChangeArrowheads="1"/>
          </p:cNvSpPr>
          <p:nvPr/>
        </p:nvSpPr>
        <p:spPr bwMode="auto">
          <a:xfrm>
            <a:off x="5427663" y="450851"/>
            <a:ext cx="49022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800" b="1" dirty="0">
                <a:latin typeface="宋体" panose="02010600030101010101" pitchFamily="2" charset="-122"/>
              </a:rPr>
              <a:t>ā</a:t>
            </a:r>
            <a:endParaRPr lang="en-US" altLang="zh-CN" sz="4800" b="1" dirty="0">
              <a:latin typeface="宋体" panose="02010600030101010101" pitchFamily="2" charset="-122"/>
            </a:endParaRPr>
          </a:p>
        </p:txBody>
      </p:sp>
      <p:sp>
        <p:nvSpPr>
          <p:cNvPr id="14364" name="Text Box 20"/>
          <p:cNvSpPr txBox="1">
            <a:spLocks noChangeArrowheads="1"/>
          </p:cNvSpPr>
          <p:nvPr/>
        </p:nvSpPr>
        <p:spPr bwMode="auto">
          <a:xfrm>
            <a:off x="5375275" y="1700213"/>
            <a:ext cx="649288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zh-CN" altLang="zh-CN" sz="1400"/>
          </a:p>
        </p:txBody>
      </p:sp>
      <p:sp>
        <p:nvSpPr>
          <p:cNvPr id="52245" name="Text Box 21"/>
          <p:cNvSpPr txBox="1">
            <a:spLocks noChangeArrowheads="1"/>
          </p:cNvSpPr>
          <p:nvPr/>
        </p:nvSpPr>
        <p:spPr bwMode="auto">
          <a:xfrm>
            <a:off x="5448300" y="1557339"/>
            <a:ext cx="49022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800" b="1">
                <a:latin typeface="宋体" panose="02010600030101010101" pitchFamily="2" charset="-122"/>
              </a:rPr>
              <a:t>á</a:t>
            </a:r>
            <a:endParaRPr lang="en-US" altLang="zh-CN" sz="4800" b="1"/>
          </a:p>
        </p:txBody>
      </p:sp>
      <p:sp>
        <p:nvSpPr>
          <p:cNvPr id="52246" name="Text Box 22"/>
          <p:cNvSpPr txBox="1">
            <a:spLocks noChangeArrowheads="1"/>
          </p:cNvSpPr>
          <p:nvPr/>
        </p:nvSpPr>
        <p:spPr bwMode="auto">
          <a:xfrm>
            <a:off x="5384800" y="4149725"/>
            <a:ext cx="49022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800" b="1">
                <a:latin typeface="宋体" panose="02010600030101010101" pitchFamily="2" charset="-122"/>
              </a:rPr>
              <a:t>ǎ</a:t>
            </a:r>
            <a:endParaRPr lang="en-US" altLang="zh-CN" sz="4800" b="1">
              <a:latin typeface="宋体" panose="02010600030101010101" pitchFamily="2" charset="-122"/>
            </a:endParaRPr>
          </a:p>
        </p:txBody>
      </p:sp>
      <p:sp>
        <p:nvSpPr>
          <p:cNvPr id="52247" name="Text Box 23"/>
          <p:cNvSpPr txBox="1">
            <a:spLocks noChangeArrowheads="1"/>
          </p:cNvSpPr>
          <p:nvPr/>
        </p:nvSpPr>
        <p:spPr bwMode="auto">
          <a:xfrm>
            <a:off x="7608888" y="4292601"/>
            <a:ext cx="49022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800" b="1">
                <a:latin typeface="宋体" panose="02010600030101010101" pitchFamily="2" charset="-122"/>
              </a:rPr>
              <a:t>à</a:t>
            </a:r>
            <a:endParaRPr lang="en-US" altLang="zh-CN" sz="4800" b="1"/>
          </a:p>
        </p:txBody>
      </p:sp>
      <p:sp>
        <p:nvSpPr>
          <p:cNvPr id="25" name="Google Shape;207;p26"/>
          <p:cNvSpPr/>
          <p:nvPr/>
        </p:nvSpPr>
        <p:spPr>
          <a:xfrm>
            <a:off x="586105" y="208261"/>
            <a:ext cx="2920060" cy="96778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65" b="1" dirty="0" err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声调</a:t>
            </a:r>
            <a:r>
              <a:rPr lang="en-US" altLang="zh-CN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tones</a:t>
            </a:r>
            <a:endParaRPr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24650" y="346075"/>
            <a:ext cx="8845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宋体" panose="02010600030101010101" pitchFamily="2" charset="-122"/>
                <a:ea typeface="宋体" panose="02010600030101010101" pitchFamily="2" charset="-122"/>
              </a:rPr>
              <a:t>ˉ</a:t>
            </a:r>
            <a:endParaRPr lang="en-US" altLang="zh-CN" sz="4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79280" y="346075"/>
            <a:ext cx="989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宋体" panose="02010600030101010101" pitchFamily="2" charset="-122"/>
                <a:ea typeface="宋体" panose="02010600030101010101" pitchFamily="2" charset="-122"/>
              </a:rPr>
              <a:t>ˋ</a:t>
            </a:r>
            <a:endParaRPr lang="en-US" altLang="zh-CN" sz="4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40725" y="346075"/>
            <a:ext cx="798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宋体" panose="02010600030101010101" pitchFamily="2" charset="-122"/>
                <a:ea typeface="宋体" panose="02010600030101010101" pitchFamily="2" charset="-122"/>
              </a:rPr>
              <a:t>ˇ</a:t>
            </a:r>
            <a:endParaRPr lang="en-US" altLang="zh-CN" sz="4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32700" y="277495"/>
            <a:ext cx="872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宋体" panose="02010600030101010101" pitchFamily="2" charset="-122"/>
                <a:ea typeface="宋体" panose="02010600030101010101" pitchFamily="2" charset="-122"/>
              </a:rPr>
              <a:t>ˊ</a:t>
            </a:r>
            <a:endParaRPr lang="en-US" altLang="zh-CN" sz="4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6" grpId="0" bldLvl="0" animBg="1"/>
      <p:bldP spid="52237" grpId="0" bldLvl="0" animBg="1"/>
      <p:bldP spid="52238" grpId="0" bldLvl="0" animBg="1"/>
      <p:bldP spid="52239" grpId="0" bldLvl="0" animBg="1"/>
      <p:bldP spid="52240" grpId="0" bldLvl="0" animBg="1"/>
      <p:bldP spid="52245" grpId="0"/>
      <p:bldP spid="52246" grpId="0"/>
      <p:bldP spid="2" grpId="0"/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6"/>
          <p:cNvSpPr/>
          <p:nvPr/>
        </p:nvSpPr>
        <p:spPr>
          <a:xfrm>
            <a:off x="732155" y="557134"/>
            <a:ext cx="2920060" cy="96778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65" b="1" dirty="0" err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声调</a:t>
            </a:r>
            <a:r>
              <a:rPr lang="en-US" altLang="zh-CN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tones</a:t>
            </a:r>
            <a:endParaRPr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6" name="图片 5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1705" y="2042795"/>
            <a:ext cx="6228080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45" y="1199416"/>
            <a:ext cx="6506643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30963" y="1360967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5335" dirty="0">
                <a:latin typeface="+mn-ea"/>
                <a:ea typeface="+mn-ea"/>
              </a:rPr>
              <a:t> ā  á  ǎ  à</a:t>
            </a:r>
            <a:endParaRPr lang="zh-CN" altLang="en-US" sz="5335" dirty="0"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0963" y="2668469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5335" dirty="0">
                <a:latin typeface="+mn-ea"/>
              </a:rPr>
              <a:t> ō  ó  ǒ  ò</a:t>
            </a:r>
            <a:endParaRPr lang="zh-CN" altLang="en-US" sz="5335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9111" y="1344644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5335" dirty="0">
                <a:latin typeface="+mn-ea"/>
              </a:rPr>
              <a:t> ī  í  ǐ  ì</a:t>
            </a:r>
            <a:endParaRPr lang="zh-CN" altLang="en-US" sz="5335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30963" y="3975973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5335" dirty="0">
                <a:latin typeface="+mn-ea"/>
              </a:rPr>
              <a:t> ē  é  ě  è   </a:t>
            </a:r>
            <a:endParaRPr lang="zh-CN" altLang="en-US" sz="5335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99111" y="3975973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5335" dirty="0">
                <a:latin typeface="+mn-ea"/>
              </a:rPr>
              <a:t> ǖ  ǘ  ǚ  ǜ</a:t>
            </a:r>
            <a:endParaRPr lang="zh-CN" altLang="en-US" sz="5335" dirty="0"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99111" y="2712947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5335" dirty="0">
                <a:latin typeface="+mn-ea"/>
              </a:rPr>
              <a:t> ū  ú  ǔ  ù</a:t>
            </a:r>
            <a:endParaRPr lang="zh-CN" altLang="en-US" sz="5335" dirty="0">
              <a:latin typeface="+mn-ea"/>
              <a:ea typeface="+mn-ea"/>
            </a:endParaRPr>
          </a:p>
        </p:txBody>
      </p:sp>
      <p:sp>
        <p:nvSpPr>
          <p:cNvPr id="9" name="Google Shape;207;p26"/>
          <p:cNvSpPr/>
          <p:nvPr/>
        </p:nvSpPr>
        <p:spPr>
          <a:xfrm>
            <a:off x="0" y="347320"/>
            <a:ext cx="2920060" cy="96778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65" b="1" dirty="0" err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声调</a:t>
            </a:r>
            <a:r>
              <a:rPr lang="en-US" altLang="zh-CN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tones</a:t>
            </a:r>
            <a:endParaRPr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83005" y="2230120"/>
            <a:ext cx="1372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dīng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3293110" y="2230120"/>
            <a:ext cx="1927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míng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5623560" y="2230120"/>
            <a:ext cx="945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nǐ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7429500" y="2230120"/>
            <a:ext cx="945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bù</a:t>
            </a:r>
            <a:endParaRPr lang="zh-CN" altLang="en-US" sz="3600"/>
          </a:p>
        </p:txBody>
      </p:sp>
      <p:sp>
        <p:nvSpPr>
          <p:cNvPr id="10" name="文本框 9"/>
          <p:cNvSpPr txBox="1"/>
          <p:nvPr/>
        </p:nvSpPr>
        <p:spPr>
          <a:xfrm>
            <a:off x="1397000" y="3766185"/>
            <a:ext cx="945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hē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3424555" y="3766185"/>
            <a:ext cx="945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nín</a:t>
            </a:r>
            <a:endParaRPr lang="zh-CN" altLang="en-US" sz="3600"/>
          </a:p>
        </p:txBody>
      </p:sp>
      <p:sp>
        <p:nvSpPr>
          <p:cNvPr id="12" name="文本框 11"/>
          <p:cNvSpPr txBox="1"/>
          <p:nvPr/>
        </p:nvSpPr>
        <p:spPr>
          <a:xfrm>
            <a:off x="5622925" y="3766185"/>
            <a:ext cx="945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lǐ</a:t>
            </a:r>
            <a:endParaRPr lang="zh-CN" altLang="en-US" sz="3600"/>
          </a:p>
        </p:txBody>
      </p:sp>
      <p:sp>
        <p:nvSpPr>
          <p:cNvPr id="13" name="文本框 12"/>
          <p:cNvSpPr txBox="1"/>
          <p:nvPr/>
        </p:nvSpPr>
        <p:spPr>
          <a:xfrm>
            <a:off x="7429500" y="3639820"/>
            <a:ext cx="945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èr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28" name="Google Shape;221;p28"/>
          <p:cNvSpPr/>
          <p:nvPr/>
        </p:nvSpPr>
        <p:spPr>
          <a:xfrm>
            <a:off x="23495" y="274955"/>
            <a:ext cx="6478270" cy="82804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lvl="0"/>
            <a:r>
              <a:rPr lang="zh-CN" alt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 </a:t>
            </a:r>
            <a:r>
              <a:rPr lang="en-US" altLang="zh-CN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(</a:t>
            </a:r>
            <a:r>
              <a:rPr lang="en-US" altLang="zh-CN" sz="3200" dirty="0">
                <a:sym typeface="+mn-ea"/>
              </a:rPr>
              <a:t>Initials</a:t>
            </a:r>
            <a:r>
              <a:rPr lang="en-US" altLang="zh-CN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)</a:t>
            </a:r>
            <a:r>
              <a:rPr lang="en-US" altLang="zh-CN" sz="3200" dirty="0">
                <a:sym typeface="+mn-ea"/>
              </a:rPr>
              <a:t>+</a:t>
            </a:r>
            <a:r>
              <a:rPr lang="en-US" altLang="zh-CN" sz="3200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F</a:t>
            </a:r>
            <a:r>
              <a:rPr lang="en-US" altLang="zh-CN" sz="3200" dirty="0"/>
              <a:t>inals+tones=syllables</a:t>
            </a:r>
            <a:endParaRPr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1701165"/>
            <a:ext cx="10804525" cy="3354705"/>
          </a:xfrm>
          <a:prstGeom prst="rect">
            <a:avLst/>
          </a:prstGeom>
        </p:spPr>
      </p:pic>
      <p:pic>
        <p:nvPicPr>
          <p:cNvPr id="4" name="1-2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76585" y="162877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6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090" y="278870"/>
            <a:ext cx="4109127" cy="273770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671" y="279039"/>
            <a:ext cx="4109128" cy="273770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76" y="3429000"/>
            <a:ext cx="4160129" cy="314089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068" y="2558303"/>
            <a:ext cx="4464589" cy="296895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436" y="3428798"/>
            <a:ext cx="3585789" cy="335629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425" y="2012950"/>
            <a:ext cx="11454130" cy="2831465"/>
          </a:xfrm>
          <a:prstGeom prst="rect">
            <a:avLst/>
          </a:prstGeom>
        </p:spPr>
      </p:pic>
      <p:pic>
        <p:nvPicPr>
          <p:cNvPr id="4" name="1-3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3030" y="76517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9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53135" y="1069340"/>
            <a:ext cx="89731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600"/>
              <a:t>ma        tong         l</a:t>
            </a:r>
            <a:r>
              <a:rPr lang="en-US" altLang="zh-CN" sz="3600" b="1" dirty="0">
                <a:latin typeface="宋体" panose="02010600030101010101" pitchFamily="2" charset="-122"/>
                <a:sym typeface="+mn-ea"/>
              </a:rPr>
              <a:t>ü     bai   po    feng</a:t>
            </a:r>
            <a:endParaRPr lang="en-US" altLang="zh-CN" sz="3600" b="1" dirty="0">
              <a:latin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 sz="3600"/>
          </a:p>
          <a:p>
            <a:pPr fontAlgn="auto">
              <a:lnSpc>
                <a:spcPct val="150000"/>
              </a:lnSpc>
            </a:pPr>
            <a:endParaRPr lang="en-US" altLang="zh-CN" sz="3600"/>
          </a:p>
          <a:p>
            <a:pPr fontAlgn="auto">
              <a:lnSpc>
                <a:spcPct val="150000"/>
              </a:lnSpc>
            </a:pPr>
            <a:r>
              <a:rPr lang="en-US" altLang="zh-CN" sz="3600"/>
              <a:t>gu         ni             ka           pei      han      ding</a:t>
            </a:r>
            <a:endParaRPr lang="en-US" altLang="zh-CN" sz="3600"/>
          </a:p>
        </p:txBody>
      </p:sp>
      <p:sp>
        <p:nvSpPr>
          <p:cNvPr id="8" name="文本框 7"/>
          <p:cNvSpPr txBox="1"/>
          <p:nvPr/>
        </p:nvSpPr>
        <p:spPr>
          <a:xfrm>
            <a:off x="1055370" y="5085080"/>
            <a:ext cx="8085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600"/>
              <a:t>            </a:t>
            </a:r>
            <a:r>
              <a:rPr lang="zh-CN" altLang="en-US" sz="3600">
                <a:solidFill>
                  <a:srgbClr val="FF0000"/>
                </a:solidFill>
              </a:rPr>
              <a:t> </a:t>
            </a:r>
            <a:r>
              <a:rPr lang="zh-CN" altLang="en-US" sz="3600"/>
              <a:t>                                                           </a:t>
            </a:r>
            <a:endParaRPr lang="zh-CN" altLang="en-US" sz="3600"/>
          </a:p>
        </p:txBody>
      </p:sp>
      <p:pic>
        <p:nvPicPr>
          <p:cNvPr id="14" name="1-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126345" y="751205"/>
            <a:ext cx="619125" cy="619125"/>
          </a:xfrm>
          <a:prstGeom prst="rect">
            <a:avLst/>
          </a:prstGeom>
        </p:spPr>
      </p:pic>
      <p:sp>
        <p:nvSpPr>
          <p:cNvPr id="15" name="Google Shape;207;p26"/>
          <p:cNvSpPr/>
          <p:nvPr/>
        </p:nvSpPr>
        <p:spPr>
          <a:xfrm>
            <a:off x="0" y="101600"/>
            <a:ext cx="6007735" cy="96774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listen and add the tone marks</a:t>
            </a:r>
            <a:endParaRPr lang="en-US"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9470" y="2276475"/>
            <a:ext cx="845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m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ā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91360" y="2276475"/>
            <a:ext cx="1417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t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ó</a:t>
            </a:r>
            <a:r>
              <a:rPr lang="zh-CN" altLang="en-US" sz="3200">
                <a:sym typeface="+mn-ea"/>
              </a:rPr>
              <a:t>ng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35730" y="2348865"/>
            <a:ext cx="9613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ym typeface="+mn-ea"/>
              </a:rPr>
              <a:t>l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ǜ</a:t>
            </a:r>
            <a:endParaRPr lang="zh-CN" altLang="en-US" sz="32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91810" y="2276475"/>
            <a:ext cx="1417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b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á</a:t>
            </a:r>
            <a:r>
              <a:rPr lang="zh-CN" altLang="en-US" sz="3200">
                <a:sym typeface="+mn-ea"/>
              </a:rPr>
              <a:t>i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87845" y="2132330"/>
            <a:ext cx="1417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p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ò</a:t>
            </a:r>
            <a:r>
              <a:rPr lang="zh-CN" altLang="en-US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72170" y="2132330"/>
            <a:ext cx="14173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200">
                <a:sym typeface="+mn-ea"/>
              </a:rPr>
              <a:t>f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ē</a:t>
            </a:r>
            <a:r>
              <a:rPr lang="zh-CN" altLang="en-US" sz="3200">
                <a:sym typeface="+mn-ea"/>
              </a:rPr>
              <a:t>ng</a:t>
            </a:r>
            <a:endParaRPr lang="zh-CN" altLang="en-US" sz="32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5325" y="4652645"/>
            <a:ext cx="1417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g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ù</a:t>
            </a:r>
            <a:r>
              <a:rPr lang="zh-CN" altLang="en-US" sz="3200">
                <a:sym typeface="+mn-ea"/>
              </a:rPr>
              <a:t>   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07260" y="4725035"/>
            <a:ext cx="1417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n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ǐ</a:t>
            </a:r>
            <a:r>
              <a:rPr lang="zh-CN" altLang="en-US" sz="3200">
                <a:sym typeface="+mn-ea"/>
              </a:rPr>
              <a:t>  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63340" y="4652645"/>
            <a:ext cx="1417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k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ǎ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87340" y="4652645"/>
            <a:ext cx="1417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p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è</a:t>
            </a:r>
            <a:r>
              <a:rPr lang="zh-CN" altLang="en-US" sz="3200">
                <a:sym typeface="+mn-ea"/>
              </a:rPr>
              <a:t>i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04660" y="4580890"/>
            <a:ext cx="1417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h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à</a:t>
            </a:r>
            <a:r>
              <a:rPr lang="zh-CN" altLang="en-US" sz="3200">
                <a:sym typeface="+mn-ea"/>
              </a:rPr>
              <a:t>n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28025" y="4528185"/>
            <a:ext cx="1417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d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ī</a:t>
            </a:r>
            <a:r>
              <a:rPr lang="zh-CN" altLang="en-US" sz="3200">
                <a:sym typeface="+mn-ea"/>
              </a:rPr>
              <a:t>ng</a:t>
            </a:r>
            <a:endParaRPr lang="zh-CN" altLang="en-US" sz="32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6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  <p:bldP spid="7" grpId="0"/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" name="Google Shape;171;p21"/>
          <p:cNvSpPr/>
          <p:nvPr/>
        </p:nvSpPr>
        <p:spPr>
          <a:xfrm>
            <a:off x="0" y="316230"/>
            <a:ext cx="3047365" cy="54737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课 </a:t>
            </a:r>
            <a:r>
              <a:rPr lang="zh-CN" altLang="en-US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文一 </a:t>
            </a: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Text </a:t>
            </a:r>
            <a:r>
              <a:rPr lang="en-US" alt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O</a:t>
            </a:r>
            <a:r>
              <a:rPr lang="en-US" alt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ne</a:t>
            </a:r>
            <a:endParaRPr lang="en-US" altLang="en-GB" sz="28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50535" y="4178935"/>
            <a:ext cx="5236210" cy="2368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400" dirty="0">
                <a:latin typeface="+mn-lt"/>
                <a:ea typeface="方正楷体简体" panose="03000509000000000000" pitchFamily="65" charset="-122"/>
              </a:rPr>
              <a:t>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   </a:t>
            </a:r>
            <a:endParaRPr lang="en-US" altLang="zh-CN" sz="2800" dirty="0" err="1">
              <a:latin typeface="+mj-ea"/>
              <a:ea typeface="+mj-ea"/>
              <a:sym typeface="+mn-ea"/>
            </a:endParaRPr>
          </a:p>
          <a:p>
            <a:r>
              <a:rPr lang="zh-CN" altLang="zh-CN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马丁</a:t>
            </a:r>
            <a:r>
              <a:rPr lang="en-US" altLang="zh-CN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:   </a:t>
            </a:r>
            <a:r>
              <a:rPr lang="zh-CN" altLang="en-US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你 好！     </a:t>
            </a:r>
            <a:r>
              <a:rPr lang="en-US" altLang="zh-CN" sz="2400" dirty="0">
                <a:latin typeface="+mn-lt"/>
                <a:ea typeface="方正楷体简体" panose="03000509000000000000" pitchFamily="65" charset="-122"/>
              </a:rPr>
              <a:t>Hello!</a:t>
            </a:r>
            <a:r>
              <a:rPr lang="zh-CN" altLang="en-US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               </a:t>
            </a:r>
            <a:endParaRPr lang="en-US" altLang="zh-CN" sz="2400" dirty="0"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  <a:p>
            <a:r>
              <a:rPr lang="en-US" altLang="zh-CN" sz="2400" dirty="0">
                <a:sym typeface="+mn-ea"/>
              </a:rPr>
              <a:t>M</a:t>
            </a:r>
            <a:r>
              <a:rPr sz="2400">
                <a:sym typeface="+mn-ea"/>
              </a:rPr>
              <a:t>ǎ dīng</a:t>
            </a:r>
            <a:r>
              <a:rPr lang="en-US" altLang="zh-CN" sz="2400" dirty="0">
                <a:latin typeface="+mn-lt"/>
                <a:ea typeface="方正楷体简体" panose="03000509000000000000" pitchFamily="65" charset="-122"/>
              </a:rPr>
              <a:t>   </a:t>
            </a:r>
            <a:r>
              <a:rPr lang="en-US" altLang="zh-CN" sz="2400" dirty="0" err="1">
                <a:latin typeface="+mn-ea"/>
                <a:sym typeface="+mn-ea"/>
              </a:rPr>
              <a:t>Nǐ  </a:t>
            </a:r>
            <a:r>
              <a:rPr lang="en-US" altLang="zh-CN" sz="2400" dirty="0" err="1">
                <a:latin typeface="+mj-ea"/>
                <a:ea typeface="+mj-ea"/>
                <a:sym typeface="+mn-ea"/>
              </a:rPr>
              <a:t>hǎo</a:t>
            </a:r>
            <a:endParaRPr lang="en-US" altLang="zh-CN" sz="2400" dirty="0">
              <a:latin typeface="+mn-lt"/>
              <a:ea typeface="方正楷体简体" panose="03000509000000000000" pitchFamily="65" charset="-122"/>
            </a:endParaRPr>
          </a:p>
          <a:p>
            <a:r>
              <a:rPr lang="en-US" altLang="zh-CN" sz="2400" dirty="0">
                <a:latin typeface="+mn-lt"/>
                <a:ea typeface="方正楷体简体" panose="03000509000000000000" pitchFamily="65" charset="-122"/>
              </a:rPr>
              <a:t>      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林娜</a:t>
            </a:r>
            <a:r>
              <a:rPr lang="en-US" altLang="zh-CN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:   </a:t>
            </a:r>
            <a:r>
              <a:rPr lang="zh-CN" altLang="en-US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你 好！     </a:t>
            </a:r>
            <a:r>
              <a:rPr lang="en-US" altLang="zh-CN" sz="2400" dirty="0">
                <a:latin typeface="+mn-lt"/>
                <a:ea typeface="方正楷体简体" panose="03000509000000000000" pitchFamily="65" charset="-122"/>
              </a:rPr>
              <a:t>Hello!</a:t>
            </a:r>
            <a:endParaRPr lang="en-US" altLang="zh-CN" sz="2400" dirty="0">
              <a:latin typeface="+mn-lt"/>
              <a:ea typeface="方正楷体简体" panose="03000509000000000000" pitchFamily="65" charset="-122"/>
            </a:endParaRPr>
          </a:p>
          <a:p>
            <a:r>
              <a:rPr lang="en-US" altLang="zh-CN" sz="2400" dirty="0" err="1">
                <a:latin typeface="+mn-ea"/>
                <a:sym typeface="+mn-ea"/>
              </a:rPr>
              <a:t>Lín nà</a:t>
            </a:r>
            <a:r>
              <a:rPr lang="en-US" altLang="zh-CN" sz="2400" dirty="0">
                <a:ea typeface="方正楷体简体" panose="03000509000000000000" pitchFamily="65" charset="-122"/>
                <a:sym typeface="+mn-ea"/>
              </a:rPr>
              <a:t> </a:t>
            </a:r>
            <a:r>
              <a:rPr lang="en-US" altLang="zh-CN" sz="2400" dirty="0" err="1">
                <a:latin typeface="+mj-ea"/>
                <a:ea typeface="+mj-ea"/>
                <a:sym typeface="+mn-ea"/>
              </a:rPr>
              <a:t>   Nǐ</a:t>
            </a:r>
            <a:r>
              <a:rPr lang="en-US" altLang="zh-CN" sz="2400" dirty="0">
                <a:latin typeface="+mj-ea"/>
                <a:ea typeface="+mj-ea"/>
                <a:sym typeface="+mn-ea"/>
              </a:rPr>
              <a:t> </a:t>
            </a:r>
            <a:r>
              <a:rPr lang="en-US" altLang="zh-CN" sz="2400" dirty="0" err="1">
                <a:latin typeface="+mj-ea"/>
                <a:ea typeface="+mj-ea"/>
                <a:sym typeface="+mn-ea"/>
              </a:rPr>
              <a:t>hǎo</a:t>
            </a:r>
            <a:endParaRPr lang="en-US" altLang="zh-CN" sz="2400" dirty="0" err="1">
              <a:latin typeface="+mj-ea"/>
              <a:ea typeface="+mj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585" y="955675"/>
            <a:ext cx="4613275" cy="1568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New Words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你</a:t>
            </a:r>
            <a:r>
              <a:rPr lang="zh-CN" altLang="en-US" sz="2400" dirty="0"/>
              <a:t> </a:t>
            </a:r>
            <a:r>
              <a:rPr lang="en-US" altLang="zh-CN" sz="2400" dirty="0" err="1">
                <a:latin typeface="+mn-ea"/>
              </a:rPr>
              <a:t>nǐ</a:t>
            </a:r>
            <a:r>
              <a:rPr lang="zh-CN" altLang="en-US" sz="2400" dirty="0"/>
              <a:t>      </a:t>
            </a:r>
            <a:r>
              <a:rPr lang="en-US" altLang="zh-CN" sz="2400" dirty="0"/>
              <a:t>pron.  </a:t>
            </a:r>
            <a:r>
              <a:rPr lang="en-US" altLang="zh-CN" sz="2400" dirty="0">
                <a:sym typeface="+mn-ea"/>
              </a:rPr>
              <a:t>you</a:t>
            </a:r>
            <a:r>
              <a:rPr lang="en-US" altLang="zh-CN" sz="2400" dirty="0"/>
              <a:t>(singular) 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好</a:t>
            </a:r>
            <a:r>
              <a:rPr lang="zh-CN" altLang="en-US" sz="2400" dirty="0"/>
              <a:t> </a:t>
            </a:r>
            <a:r>
              <a:rPr lang="en-US" altLang="zh-CN" sz="2400" dirty="0" err="1">
                <a:latin typeface="+mn-ea"/>
              </a:rPr>
              <a:t>hǎo</a:t>
            </a:r>
            <a:r>
              <a:rPr lang="en-US" altLang="zh-CN" sz="2400" dirty="0">
                <a:ea typeface="方正楷体简体" panose="03000509000000000000" pitchFamily="65" charset="-122"/>
              </a:rPr>
              <a:t>   adj.</a:t>
            </a:r>
            <a:r>
              <a:rPr lang="zh-CN" altLang="en-US" sz="2400" dirty="0">
                <a:ea typeface="方正楷体简体" panose="03000509000000000000" pitchFamily="65" charset="-122"/>
              </a:rPr>
              <a:t>     </a:t>
            </a:r>
            <a:r>
              <a:rPr lang="en-US" altLang="zh-CN" sz="2400" dirty="0" err="1">
                <a:ea typeface="方正楷体简体" panose="03000509000000000000" pitchFamily="65" charset="-122"/>
              </a:rPr>
              <a:t>good,fine,nice</a:t>
            </a:r>
            <a:endParaRPr lang="en-US" altLang="zh-CN" sz="2400" dirty="0" err="1">
              <a:ea typeface="方正楷体简体" panose="03000509000000000000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62530" y="2524125"/>
            <a:ext cx="7646035" cy="15684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/>
              <a:t>Proper Names: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/>
              <a:t>马丁 </a:t>
            </a:r>
            <a:r>
              <a:rPr lang="en-US" altLang="zh-CN" sz="2400" dirty="0"/>
              <a:t>M</a:t>
            </a:r>
            <a:r>
              <a:rPr sz="2400"/>
              <a:t>ǎ dīng</a:t>
            </a:r>
            <a:r>
              <a:rPr lang="zh-CN" altLang="en-US" sz="2400" dirty="0"/>
              <a:t>     </a:t>
            </a:r>
            <a:r>
              <a:rPr lang="en-US" altLang="zh-CN" sz="2400" dirty="0"/>
              <a:t> Martin, name of an American student 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zh-CN" sz="2400" dirty="0" err="1">
                <a:latin typeface="+mn-ea"/>
              </a:rPr>
              <a:t>林娜 </a:t>
            </a:r>
            <a:r>
              <a:rPr lang="en-US" altLang="zh-CN" sz="2400" dirty="0" err="1">
                <a:latin typeface="+mn-ea"/>
              </a:rPr>
              <a:t>Lín nà</a:t>
            </a:r>
            <a:r>
              <a:rPr lang="en-US" altLang="zh-CN" sz="2400" dirty="0">
                <a:ea typeface="方正楷体简体" panose="03000509000000000000" pitchFamily="65" charset="-122"/>
              </a:rPr>
              <a:t> </a:t>
            </a:r>
            <a:r>
              <a:rPr lang="zh-CN" altLang="en-US" sz="2400" dirty="0">
                <a:ea typeface="方正楷体简体" panose="03000509000000000000" pitchFamily="65" charset="-122"/>
              </a:rPr>
              <a:t>    </a:t>
            </a:r>
            <a:r>
              <a:rPr lang="en-US" altLang="zh-CN" sz="2400" dirty="0">
                <a:ea typeface="方正楷体简体" panose="03000509000000000000" pitchFamily="65" charset="-122"/>
              </a:rPr>
              <a:t>Linna,name of a French student</a:t>
            </a:r>
            <a:endParaRPr lang="en-US" altLang="zh-CN" sz="2400" dirty="0">
              <a:ea typeface="方正楷体简体" panose="03000509000000000000" pitchFamily="65" charset="-122"/>
            </a:endParaRPr>
          </a:p>
        </p:txBody>
      </p:sp>
      <p:pic>
        <p:nvPicPr>
          <p:cNvPr id="3" name="图片 2" descr="nihao"/>
          <p:cNvPicPr>
            <a:picLocks noChangeAspect="1"/>
          </p:cNvPicPr>
          <p:nvPr/>
        </p:nvPicPr>
        <p:blipFill>
          <a:blip r:embed="rId1"/>
          <a:srcRect r="-92" b="31557"/>
          <a:stretch>
            <a:fillRect/>
          </a:stretch>
        </p:blipFill>
        <p:spPr>
          <a:xfrm>
            <a:off x="189865" y="4442460"/>
            <a:ext cx="4041775" cy="184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 bldLvl="0" animBg="1"/>
      <p:bldP spid="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" name="Google Shape;171;p21"/>
          <p:cNvSpPr/>
          <p:nvPr/>
        </p:nvSpPr>
        <p:spPr>
          <a:xfrm>
            <a:off x="0" y="316230"/>
            <a:ext cx="3047365" cy="54737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课 </a:t>
            </a:r>
            <a:r>
              <a:rPr lang="zh-CN" altLang="en-US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文二 </a:t>
            </a: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Text </a:t>
            </a:r>
            <a:r>
              <a:rPr lang="en-US" alt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Two</a:t>
            </a:r>
            <a:endParaRPr lang="en-US" altLang="en-GB" sz="28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13275" y="3598545"/>
            <a:ext cx="5655310" cy="2676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400" dirty="0">
                <a:latin typeface="+mn-lt"/>
                <a:ea typeface="方正楷体简体" panose="03000509000000000000" pitchFamily="65" charset="-122"/>
              </a:rPr>
              <a:t>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   </a:t>
            </a:r>
            <a:endParaRPr lang="en-US" altLang="zh-CN" sz="2800" dirty="0" err="1">
              <a:latin typeface="+mj-ea"/>
              <a:ea typeface="+mj-ea"/>
              <a:sym typeface="+mn-ea"/>
            </a:endParaRPr>
          </a:p>
          <a:p>
            <a:r>
              <a:rPr lang="zh-CN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李一民</a:t>
            </a:r>
            <a:r>
              <a:rPr lang="en-US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:   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你 好！  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Hello!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               </a:t>
            </a:r>
            <a:endParaRPr lang="en-US" altLang="zh-CN" sz="2800" dirty="0"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  <a:p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</a:t>
            </a:r>
            <a:r>
              <a:rPr lang="en-US" altLang="zh-CN" sz="2800" dirty="0">
                <a:sym typeface="+mn-ea"/>
              </a:rPr>
              <a:t>L</a:t>
            </a:r>
            <a:r>
              <a:rPr sz="2800">
                <a:sym typeface="+mn-ea"/>
              </a:rPr>
              <a:t>ǐ </a:t>
            </a:r>
            <a:r>
              <a:rPr lang="en-US" sz="2800">
                <a:sym typeface="+mn-ea"/>
              </a:rPr>
              <a:t>Y</a:t>
            </a:r>
            <a:r>
              <a:rPr sz="2800">
                <a:sym typeface="+mn-ea"/>
              </a:rPr>
              <a:t>īmín     </a:t>
            </a:r>
            <a:r>
              <a:rPr lang="en-US" altLang="zh-CN" sz="2800" dirty="0" err="1">
                <a:latin typeface="+mn-ea"/>
                <a:sym typeface="+mn-ea"/>
              </a:rPr>
              <a:t>Nǐ  </a:t>
            </a:r>
            <a:r>
              <a:rPr lang="en-US" altLang="zh-CN" sz="2800" dirty="0" err="1">
                <a:latin typeface="+mj-ea"/>
                <a:ea typeface="+mj-ea"/>
                <a:sym typeface="+mn-ea"/>
              </a:rPr>
              <a:t>hǎo</a:t>
            </a:r>
            <a:endParaRPr lang="en-US" altLang="zh-CN" sz="2800" dirty="0">
              <a:latin typeface="+mn-lt"/>
              <a:ea typeface="方正楷体简体" panose="03000509000000000000" pitchFamily="65" charset="-122"/>
            </a:endParaRPr>
          </a:p>
          <a:p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     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阿明</a:t>
            </a:r>
            <a:r>
              <a:rPr lang="en-US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:    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您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 好！  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Hello!</a:t>
            </a:r>
            <a:endParaRPr lang="en-US" altLang="zh-CN" sz="2800" dirty="0">
              <a:latin typeface="+mn-lt"/>
              <a:ea typeface="方正楷体简体" panose="03000509000000000000" pitchFamily="65" charset="-122"/>
            </a:endParaRPr>
          </a:p>
          <a:p>
            <a:r>
              <a:rPr lang="en-US" altLang="zh-CN" sz="2800" cap="all" dirty="0" err="1">
                <a:uFillTx/>
                <a:latin typeface="华文仿宋" panose="02010600040101010101" charset="-122"/>
                <a:ea typeface="华文仿宋" panose="02010600040101010101" charset="-122"/>
                <a:sym typeface="+mn-ea"/>
              </a:rPr>
              <a:t>ā</a:t>
            </a:r>
            <a:r>
              <a:rPr lang="en-US" altLang="zh-CN" sz="2800" dirty="0" err="1">
                <a:latin typeface="+mn-ea"/>
                <a:sym typeface="+mn-ea"/>
              </a:rPr>
              <a:t>míng</a:t>
            </a:r>
            <a:r>
              <a:rPr lang="en-US" altLang="zh-CN" sz="2800" dirty="0">
                <a:ea typeface="方正楷体简体" panose="03000509000000000000" pitchFamily="65" charset="-122"/>
                <a:sym typeface="+mn-ea"/>
              </a:rPr>
              <a:t> </a:t>
            </a:r>
            <a:r>
              <a:rPr lang="en-US" altLang="zh-CN" sz="2800" dirty="0" err="1">
                <a:latin typeface="+mj-ea"/>
                <a:ea typeface="+mj-ea"/>
                <a:sym typeface="+mn-ea"/>
              </a:rPr>
              <a:t>   N</a:t>
            </a:r>
            <a:r>
              <a:rPr lang="en-US" sz="2800" dirty="0" err="1" smtClean="0">
                <a:sym typeface="+mn-ea"/>
              </a:rPr>
              <a:t>ín</a:t>
            </a:r>
            <a:r>
              <a:rPr lang="en-US" altLang="zh-CN" sz="2800" dirty="0">
                <a:latin typeface="+mj-ea"/>
                <a:ea typeface="+mj-ea"/>
                <a:sym typeface="+mn-ea"/>
              </a:rPr>
              <a:t> </a:t>
            </a:r>
            <a:r>
              <a:rPr lang="en-US" altLang="zh-CN" sz="2800" dirty="0" err="1">
                <a:latin typeface="+mj-ea"/>
                <a:ea typeface="+mj-ea"/>
                <a:sym typeface="+mn-ea"/>
              </a:rPr>
              <a:t>hǎo</a:t>
            </a:r>
            <a:endParaRPr lang="en-US" altLang="zh-CN" sz="28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195" y="965200"/>
            <a:ext cx="5388610" cy="829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New Words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r>
              <a:rPr lang="zh-CN" altLang="en-US" sz="2400" dirty="0"/>
              <a:t>您   </a:t>
            </a:r>
            <a:r>
              <a:rPr lang="en-US" sz="2400" dirty="0" err="1" smtClean="0">
                <a:sym typeface="+mn-ea"/>
              </a:rPr>
              <a:t>nín</a:t>
            </a:r>
            <a:r>
              <a:rPr lang="zh-CN" altLang="en-US" sz="2400" dirty="0"/>
              <a:t>  </a:t>
            </a:r>
            <a:r>
              <a:rPr lang="en-US" altLang="zh-CN" sz="2400" dirty="0"/>
              <a:t>pron.  </a:t>
            </a:r>
            <a:r>
              <a:rPr lang="en-US" sz="2400" dirty="0" smtClean="0">
                <a:sym typeface="+mn-ea"/>
              </a:rPr>
              <a:t>you (polite singular)</a:t>
            </a:r>
            <a:endParaRPr lang="en-US" altLang="zh-CN" sz="2400" dirty="0" err="1">
              <a:ea typeface="方正楷体简体" panose="03000509000000000000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73300" y="1912620"/>
            <a:ext cx="7646035" cy="15684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/>
              <a:t>Proper Names: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/>
              <a:t>李一民 </a:t>
            </a:r>
            <a:r>
              <a:rPr lang="en-US" altLang="zh-CN" sz="2400" dirty="0"/>
              <a:t>L</a:t>
            </a:r>
            <a:r>
              <a:rPr sz="2400"/>
              <a:t>ǐ </a:t>
            </a:r>
            <a:r>
              <a:rPr lang="en-US" sz="2400"/>
              <a:t>Y</a:t>
            </a:r>
            <a:r>
              <a:rPr sz="2400"/>
              <a:t>īmín</a:t>
            </a:r>
            <a:r>
              <a:rPr lang="zh-CN" altLang="en-US" sz="2400" dirty="0"/>
              <a:t>     </a:t>
            </a:r>
            <a:r>
              <a:rPr lang="en-US" altLang="zh-CN" sz="2400" dirty="0"/>
              <a:t>  name of a Chinese teacher </a:t>
            </a:r>
            <a:endParaRPr lang="en-US" altLang="zh-CN" sz="2400" dirty="0"/>
          </a:p>
          <a:p>
            <a:pPr indent="0">
              <a:lnSpc>
                <a:spcPct val="150000"/>
              </a:lnSpc>
              <a:buNone/>
            </a:pPr>
            <a:r>
              <a:rPr lang="en-US" altLang="zh-CN" sz="2400" dirty="0" err="1">
                <a:latin typeface="+mn-ea"/>
              </a:rPr>
              <a:t>2. </a:t>
            </a:r>
            <a:r>
              <a:rPr lang="zh-CN" altLang="zh-CN" sz="2400" dirty="0" err="1">
                <a:latin typeface="+mn-ea"/>
              </a:rPr>
              <a:t>阿明 </a:t>
            </a:r>
            <a:r>
              <a:rPr lang="en-US" altLang="zh-CN" sz="2400" cap="all" dirty="0" err="1">
                <a:solidFill>
                  <a:schemeClr val="tx1"/>
                </a:solidFill>
                <a:uFillTx/>
                <a:latin typeface="华文仿宋" panose="02010600040101010101" charset="-122"/>
                <a:ea typeface="华文仿宋" panose="02010600040101010101" charset="-122"/>
              </a:rPr>
              <a:t>ā</a:t>
            </a:r>
            <a:r>
              <a:rPr lang="en-US" altLang="zh-CN" sz="2400" dirty="0" err="1">
                <a:latin typeface="+mn-ea"/>
              </a:rPr>
              <a:t>míng</a:t>
            </a:r>
            <a:r>
              <a:rPr lang="en-US" altLang="zh-CN" sz="2400" dirty="0">
                <a:ea typeface="方正楷体简体" panose="03000509000000000000" pitchFamily="65" charset="-122"/>
              </a:rPr>
              <a:t> </a:t>
            </a:r>
            <a:r>
              <a:rPr lang="zh-CN" altLang="en-US" sz="2400" dirty="0">
                <a:ea typeface="方正楷体简体" panose="03000509000000000000" pitchFamily="65" charset="-122"/>
              </a:rPr>
              <a:t>             </a:t>
            </a:r>
            <a:r>
              <a:rPr lang="en-US" altLang="zh-CN" sz="2400" dirty="0">
                <a:ea typeface="方正楷体简体" panose="03000509000000000000" pitchFamily="65" charset="-122"/>
              </a:rPr>
              <a:t>name of a Thai student</a:t>
            </a:r>
            <a:endParaRPr lang="en-US" altLang="zh-CN" sz="2400" dirty="0">
              <a:ea typeface="方正楷体简体" panose="03000509000000000000" pitchFamily="65" charset="-122"/>
            </a:endParaRPr>
          </a:p>
        </p:txBody>
      </p:sp>
      <p:pic>
        <p:nvPicPr>
          <p:cNvPr id="4" name="图片 3" descr="ninhao2"/>
          <p:cNvPicPr>
            <a:picLocks noChangeAspect="1"/>
          </p:cNvPicPr>
          <p:nvPr/>
        </p:nvPicPr>
        <p:blipFill>
          <a:blip r:embed="rId1"/>
          <a:srcRect l="8516" t="10308" r="3902"/>
          <a:stretch>
            <a:fillRect/>
          </a:stretch>
        </p:blipFill>
        <p:spPr>
          <a:xfrm>
            <a:off x="593090" y="3598545"/>
            <a:ext cx="2454275" cy="3065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 bldLvl="0" animBg="1"/>
      <p:bldP spid="6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" name="Google Shape;171;p21"/>
          <p:cNvSpPr/>
          <p:nvPr/>
        </p:nvSpPr>
        <p:spPr>
          <a:xfrm>
            <a:off x="0" y="316230"/>
            <a:ext cx="3536315" cy="54737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课 </a:t>
            </a:r>
            <a:r>
              <a:rPr lang="zh-CN" altLang="en-US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文三 </a:t>
            </a:r>
            <a:r>
              <a:rPr 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Text </a:t>
            </a:r>
            <a:r>
              <a:rPr lang="en-US" altLang="en-GB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Three</a:t>
            </a:r>
            <a:endParaRPr lang="en-US" altLang="en-GB" sz="28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6250" y="999490"/>
            <a:ext cx="3538855" cy="3230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New Words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ym typeface="+mn-ea"/>
              </a:rPr>
              <a:t> 零      </a:t>
            </a:r>
            <a:r>
              <a:rPr lang="en-US" sz="2400" dirty="0" err="1" smtClean="0">
                <a:sym typeface="+mn-ea"/>
              </a:rPr>
              <a:t>líng        zero</a:t>
            </a:r>
            <a:endParaRPr lang="en-US" sz="2400" dirty="0" err="1" smtClean="0"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ym typeface="+mn-ea"/>
              </a:rPr>
              <a:t>  一     </a:t>
            </a:r>
            <a:r>
              <a:rPr lang="en-US" sz="2400" dirty="0" err="1" smtClean="0">
                <a:sym typeface="+mn-ea"/>
              </a:rPr>
              <a:t>yī</a:t>
            </a:r>
            <a:r>
              <a:rPr lang="en-US" sz="2400" dirty="0" smtClean="0">
                <a:sym typeface="+mn-ea"/>
              </a:rPr>
              <a:t>           one</a:t>
            </a:r>
            <a:endParaRPr lang="en-US" sz="2400" dirty="0" smtClean="0"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ym typeface="+mn-ea"/>
              </a:rPr>
              <a:t>  二     </a:t>
            </a:r>
            <a:r>
              <a:rPr lang="en-US" sz="2400" dirty="0" err="1" smtClean="0">
                <a:sym typeface="+mn-ea"/>
              </a:rPr>
              <a:t>èr           two</a:t>
            </a:r>
            <a:endParaRPr lang="en-US" sz="2400" dirty="0" smtClean="0"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ym typeface="+mn-ea"/>
              </a:rPr>
              <a:t>  五    </a:t>
            </a:r>
            <a:r>
              <a:rPr lang="en-US" sz="2400" dirty="0" err="1" smtClean="0">
                <a:sym typeface="+mn-ea"/>
              </a:rPr>
              <a:t>wǔ</a:t>
            </a:r>
            <a:r>
              <a:rPr lang="en-US" sz="2400" dirty="0" smtClean="0">
                <a:sym typeface="+mn-ea"/>
              </a:rPr>
              <a:t>         five</a:t>
            </a:r>
            <a:endParaRPr lang="en-US" sz="2400" dirty="0" smtClean="0"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ym typeface="+mn-ea"/>
              </a:rPr>
              <a:t>八     </a:t>
            </a:r>
            <a:r>
              <a:rPr lang="en-US" sz="2400" dirty="0" err="1" smtClean="0">
                <a:sym typeface="+mn-ea"/>
              </a:rPr>
              <a:t>bā           eight</a:t>
            </a:r>
            <a:endParaRPr lang="en-US" altLang="zh-CN" sz="2400" dirty="0" err="1">
              <a:ea typeface="方正楷体简体" panose="03000509000000000000" pitchFamily="65" charset="-122"/>
            </a:endParaRPr>
          </a:p>
        </p:txBody>
      </p:sp>
      <p:pic>
        <p:nvPicPr>
          <p:cNvPr id="4" name="图片 3" descr="oooooo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682" t="57094" r="24111" b="27530"/>
          <a:stretch>
            <a:fillRect/>
          </a:stretch>
        </p:blipFill>
        <p:spPr>
          <a:xfrm>
            <a:off x="4015105" y="3223260"/>
            <a:ext cx="8318500" cy="2555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41910" y="316230"/>
            <a:ext cx="7033260" cy="54737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补充生词   </a:t>
            </a:r>
            <a:r>
              <a:rPr lang="en-US" altLang="zh-CN" sz="28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Supplementary Vocabulary</a:t>
            </a:r>
            <a:endParaRPr lang="en-US" altLang="zh-CN" sz="28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8945" y="1407795"/>
            <a:ext cx="5525135" cy="1568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New Words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ym typeface="+mn-ea"/>
              </a:rPr>
              <a:t> </a:t>
            </a:r>
            <a:r>
              <a:rPr lang="zh-CN" sz="2400" dirty="0" smtClean="0">
                <a:sym typeface="+mn-ea"/>
              </a:rPr>
              <a:t>你们</a:t>
            </a:r>
            <a:r>
              <a:rPr lang="en-US" sz="2400" dirty="0" smtClean="0">
                <a:sym typeface="+mn-ea"/>
              </a:rPr>
              <a:t>      </a:t>
            </a:r>
            <a:r>
              <a:rPr lang="en-US" sz="2400" dirty="0" err="1" smtClean="0">
                <a:sym typeface="+mn-ea"/>
              </a:rPr>
              <a:t>nǐmen</a:t>
            </a:r>
            <a:r>
              <a:rPr lang="en-US" sz="2400" dirty="0" err="1" smtClean="0">
                <a:sym typeface="+mn-ea"/>
              </a:rPr>
              <a:t>        pron.  you (plural)</a:t>
            </a:r>
            <a:endParaRPr lang="en-US" sz="2400" dirty="0" err="1" smtClean="0"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sym typeface="+mn-ea"/>
              </a:rPr>
              <a:t> </a:t>
            </a:r>
            <a:r>
              <a:rPr lang="zh-CN" altLang="en-US" sz="2400" dirty="0" smtClean="0">
                <a:sym typeface="+mn-ea"/>
              </a:rPr>
              <a:t>老师     </a:t>
            </a:r>
            <a:r>
              <a:rPr lang="en-US" sz="2400" dirty="0" err="1" smtClean="0">
                <a:sym typeface="+mn-ea"/>
              </a:rPr>
              <a:t>lǎoshī         n. teacher</a:t>
            </a:r>
            <a:endParaRPr lang="en-US" altLang="en-US" sz="2400" dirty="0" err="1" smtClean="0">
              <a:ea typeface="方正楷体简体" panose="03000509000000000000" pitchFamily="65" charset="-122"/>
              <a:sym typeface="+mn-ea"/>
            </a:endParaRPr>
          </a:p>
        </p:txBody>
      </p:sp>
      <p:pic>
        <p:nvPicPr>
          <p:cNvPr id="1026" name="Picture 2" descr="C:\Users\lenovo\Pictures\u=1190817363,3974075931&amp;fm=23&amp;gp=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0395" y="3598545"/>
            <a:ext cx="3307080" cy="253111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4613275" y="3598545"/>
            <a:ext cx="5655310" cy="2676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400" dirty="0">
                <a:latin typeface="+mn-lt"/>
                <a:ea typeface="方正楷体简体" panose="03000509000000000000" pitchFamily="65" charset="-122"/>
              </a:rPr>
              <a:t>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   </a:t>
            </a:r>
            <a:endParaRPr lang="en-US" altLang="zh-CN" sz="2800" dirty="0" err="1">
              <a:latin typeface="+mj-ea"/>
              <a:ea typeface="+mj-ea"/>
              <a:sym typeface="+mn-ea"/>
            </a:endParaRPr>
          </a:p>
          <a:p>
            <a:r>
              <a:rPr lang="en-US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A.B:   </a:t>
            </a:r>
            <a:r>
              <a:rPr lang="zh-CN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老师好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！  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Hello!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               </a:t>
            </a:r>
            <a:endParaRPr lang="en-US" altLang="zh-CN" sz="2800" dirty="0"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  <a:p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</a:t>
            </a:r>
            <a:r>
              <a:rPr sz="2800">
                <a:sym typeface="+mn-ea"/>
              </a:rPr>
              <a:t>               </a:t>
            </a:r>
            <a:r>
              <a:rPr lang="en-US" sz="2800">
                <a:sym typeface="+mn-ea"/>
              </a:rPr>
              <a:t>L</a:t>
            </a:r>
            <a:r>
              <a:rPr lang="en-US" sz="2800" dirty="0" err="1" smtClean="0">
                <a:sym typeface="+mn-ea"/>
              </a:rPr>
              <a:t>ǎoshī  </a:t>
            </a:r>
            <a:r>
              <a:rPr lang="en-US" altLang="zh-CN" sz="2800" dirty="0" err="1">
                <a:latin typeface="+mj-ea"/>
                <a:ea typeface="+mj-ea"/>
                <a:sym typeface="+mn-ea"/>
              </a:rPr>
              <a:t>hǎo</a:t>
            </a:r>
            <a:endParaRPr lang="en-US" altLang="zh-CN" sz="2800" dirty="0">
              <a:latin typeface="+mn-lt"/>
              <a:ea typeface="方正楷体简体" panose="03000509000000000000" pitchFamily="65" charset="-122"/>
            </a:endParaRPr>
          </a:p>
          <a:p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     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老师</a:t>
            </a:r>
            <a:r>
              <a:rPr lang="en-US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:   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你们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 好！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Hello!</a:t>
            </a:r>
            <a:endParaRPr lang="en-US" altLang="zh-CN" sz="2800" dirty="0">
              <a:latin typeface="+mn-lt"/>
              <a:ea typeface="方正楷体简体" panose="03000509000000000000" pitchFamily="65" charset="-122"/>
            </a:endParaRPr>
          </a:p>
          <a:p>
            <a:r>
              <a:rPr lang="en-US" altLang="zh-CN" sz="2800" dirty="0">
                <a:ea typeface="方正楷体简体" panose="03000509000000000000" pitchFamily="65" charset="-122"/>
                <a:sym typeface="+mn-ea"/>
              </a:rPr>
              <a:t> L</a:t>
            </a:r>
            <a:r>
              <a:rPr lang="en-US" sz="2800" dirty="0" err="1" smtClean="0">
                <a:sym typeface="+mn-ea"/>
              </a:rPr>
              <a:t>ǎoshī </a:t>
            </a:r>
            <a:r>
              <a:rPr lang="en-US" altLang="zh-CN" sz="2800" dirty="0" err="1">
                <a:latin typeface="+mj-ea"/>
                <a:ea typeface="+mj-ea"/>
                <a:sym typeface="+mn-ea"/>
              </a:rPr>
              <a:t>  </a:t>
            </a:r>
            <a:r>
              <a:rPr lang="en-US" sz="2800" dirty="0" err="1" smtClean="0">
                <a:sym typeface="+mn-ea"/>
              </a:rPr>
              <a:t>nǐmen</a:t>
            </a:r>
            <a:r>
              <a:rPr lang="en-US" altLang="zh-CN" sz="2800" dirty="0">
                <a:latin typeface="+mj-ea"/>
                <a:ea typeface="+mj-ea"/>
                <a:sym typeface="+mn-ea"/>
              </a:rPr>
              <a:t> </a:t>
            </a:r>
            <a:r>
              <a:rPr lang="en-US" altLang="zh-CN" sz="2800" dirty="0" err="1">
                <a:latin typeface="+mj-ea"/>
                <a:ea typeface="+mj-ea"/>
                <a:sym typeface="+mn-ea"/>
              </a:rPr>
              <a:t>hǎo</a:t>
            </a:r>
            <a:endParaRPr lang="en-US" altLang="zh-CN" sz="28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5540" y="2013585"/>
            <a:ext cx="7289165" cy="601980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The Basic Strokes of Chinese Characters</a:t>
            </a:r>
            <a:endParaRPr lang="en-US" altLang="zh-CN" sz="3200" dirty="0"/>
          </a:p>
        </p:txBody>
      </p:sp>
      <p:sp>
        <p:nvSpPr>
          <p:cNvPr id="4" name="Google Shape;257;p33"/>
          <p:cNvSpPr/>
          <p:nvPr/>
        </p:nvSpPr>
        <p:spPr>
          <a:xfrm>
            <a:off x="-27305" y="520958"/>
            <a:ext cx="6096000" cy="81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汉字Chinese</a:t>
            </a:r>
            <a:r>
              <a:rPr lang="en-GB" sz="40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 character</a:t>
            </a:r>
            <a:r>
              <a:rPr lang="en-US" altLang="en-GB" sz="40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s</a:t>
            </a:r>
            <a:endParaRPr lang="en-US" altLang="en-GB" sz="40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1412875" y="3232150"/>
            <a:ext cx="7910830" cy="1832610"/>
          </a:xfrm>
        </p:spPr>
        <p:txBody>
          <a:bodyPr/>
          <a:p>
            <a:r>
              <a:rPr lang="en-US" altLang="zh-CN" sz="2400" dirty="0"/>
              <a:t>Each character consists of various strokes formed by different dots or lines as the basic component.</a:t>
            </a:r>
            <a:endParaRPr lang="en-US" altLang="zh-CN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WordArt 4"/>
          <p:cNvSpPr>
            <a:spLocks noChangeArrowheads="1" noChangeShapeType="1" noTextEdit="1"/>
          </p:cNvSpPr>
          <p:nvPr/>
        </p:nvSpPr>
        <p:spPr bwMode="auto">
          <a:xfrm>
            <a:off x="2063751" y="0"/>
            <a:ext cx="7772400" cy="1989139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endParaRPr lang="zh-CN" altLang="en-US" sz="3600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2053" name="Freeform 5"/>
          <p:cNvSpPr>
            <a:spLocks noChangeArrowheads="1"/>
          </p:cNvSpPr>
          <p:nvPr/>
        </p:nvSpPr>
        <p:spPr bwMode="auto">
          <a:xfrm>
            <a:off x="4295775" y="2852739"/>
            <a:ext cx="3168651" cy="504825"/>
          </a:xfrm>
          <a:custGeom>
            <a:avLst/>
            <a:gdLst>
              <a:gd name="T0" fmla="*/ 683 w 714"/>
              <a:gd name="T1" fmla="*/ 29 h 133"/>
              <a:gd name="T2" fmla="*/ 701 w 714"/>
              <a:gd name="T3" fmla="*/ 44 h 133"/>
              <a:gd name="T4" fmla="*/ 711 w 714"/>
              <a:gd name="T5" fmla="*/ 63 h 133"/>
              <a:gd name="T6" fmla="*/ 714 w 714"/>
              <a:gd name="T7" fmla="*/ 79 h 133"/>
              <a:gd name="T8" fmla="*/ 710 w 714"/>
              <a:gd name="T9" fmla="*/ 89 h 133"/>
              <a:gd name="T10" fmla="*/ 703 w 714"/>
              <a:gd name="T11" fmla="*/ 91 h 133"/>
              <a:gd name="T12" fmla="*/ 695 w 714"/>
              <a:gd name="T13" fmla="*/ 92 h 133"/>
              <a:gd name="T14" fmla="*/ 684 w 714"/>
              <a:gd name="T15" fmla="*/ 92 h 133"/>
              <a:gd name="T16" fmla="*/ 670 w 714"/>
              <a:gd name="T17" fmla="*/ 90 h 133"/>
              <a:gd name="T18" fmla="*/ 654 w 714"/>
              <a:gd name="T19" fmla="*/ 89 h 133"/>
              <a:gd name="T20" fmla="*/ 634 w 714"/>
              <a:gd name="T21" fmla="*/ 87 h 133"/>
              <a:gd name="T22" fmla="*/ 593 w 714"/>
              <a:gd name="T23" fmla="*/ 85 h 133"/>
              <a:gd name="T24" fmla="*/ 558 w 714"/>
              <a:gd name="T25" fmla="*/ 84 h 133"/>
              <a:gd name="T26" fmla="*/ 536 w 714"/>
              <a:gd name="T27" fmla="*/ 84 h 133"/>
              <a:gd name="T28" fmla="*/ 517 w 714"/>
              <a:gd name="T29" fmla="*/ 85 h 133"/>
              <a:gd name="T30" fmla="*/ 495 w 714"/>
              <a:gd name="T31" fmla="*/ 86 h 133"/>
              <a:gd name="T32" fmla="*/ 467 w 714"/>
              <a:gd name="T33" fmla="*/ 88 h 133"/>
              <a:gd name="T34" fmla="*/ 434 w 714"/>
              <a:gd name="T35" fmla="*/ 90 h 133"/>
              <a:gd name="T36" fmla="*/ 396 w 714"/>
              <a:gd name="T37" fmla="*/ 95 h 133"/>
              <a:gd name="T38" fmla="*/ 357 w 714"/>
              <a:gd name="T39" fmla="*/ 98 h 133"/>
              <a:gd name="T40" fmla="*/ 322 w 714"/>
              <a:gd name="T41" fmla="*/ 102 h 133"/>
              <a:gd name="T42" fmla="*/ 290 w 714"/>
              <a:gd name="T43" fmla="*/ 106 h 133"/>
              <a:gd name="T44" fmla="*/ 263 w 714"/>
              <a:gd name="T45" fmla="*/ 109 h 133"/>
              <a:gd name="T46" fmla="*/ 239 w 714"/>
              <a:gd name="T47" fmla="*/ 111 h 133"/>
              <a:gd name="T48" fmla="*/ 203 w 714"/>
              <a:gd name="T49" fmla="*/ 116 h 133"/>
              <a:gd name="T50" fmla="*/ 163 w 714"/>
              <a:gd name="T51" fmla="*/ 122 h 133"/>
              <a:gd name="T52" fmla="*/ 129 w 714"/>
              <a:gd name="T53" fmla="*/ 125 h 133"/>
              <a:gd name="T54" fmla="*/ 102 w 714"/>
              <a:gd name="T55" fmla="*/ 130 h 133"/>
              <a:gd name="T56" fmla="*/ 84 w 714"/>
              <a:gd name="T57" fmla="*/ 132 h 133"/>
              <a:gd name="T58" fmla="*/ 71 w 714"/>
              <a:gd name="T59" fmla="*/ 133 h 133"/>
              <a:gd name="T60" fmla="*/ 56 w 714"/>
              <a:gd name="T61" fmla="*/ 127 h 133"/>
              <a:gd name="T62" fmla="*/ 38 w 714"/>
              <a:gd name="T63" fmla="*/ 116 h 133"/>
              <a:gd name="T64" fmla="*/ 18 w 714"/>
              <a:gd name="T65" fmla="*/ 102 h 133"/>
              <a:gd name="T66" fmla="*/ 5 w 714"/>
              <a:gd name="T67" fmla="*/ 89 h 133"/>
              <a:gd name="T68" fmla="*/ 0 w 714"/>
              <a:gd name="T69" fmla="*/ 80 h 133"/>
              <a:gd name="T70" fmla="*/ 4 w 714"/>
              <a:gd name="T71" fmla="*/ 76 h 133"/>
              <a:gd name="T72" fmla="*/ 15 w 714"/>
              <a:gd name="T73" fmla="*/ 73 h 133"/>
              <a:gd name="T74" fmla="*/ 35 w 714"/>
              <a:gd name="T75" fmla="*/ 68 h 133"/>
              <a:gd name="T76" fmla="*/ 64 w 714"/>
              <a:gd name="T77" fmla="*/ 64 h 133"/>
              <a:gd name="T78" fmla="*/ 100 w 714"/>
              <a:gd name="T79" fmla="*/ 61 h 133"/>
              <a:gd name="T80" fmla="*/ 171 w 714"/>
              <a:gd name="T81" fmla="*/ 54 h 133"/>
              <a:gd name="T82" fmla="*/ 246 w 714"/>
              <a:gd name="T83" fmla="*/ 47 h 133"/>
              <a:gd name="T84" fmla="*/ 313 w 714"/>
              <a:gd name="T85" fmla="*/ 38 h 133"/>
              <a:gd name="T86" fmla="*/ 376 w 714"/>
              <a:gd name="T87" fmla="*/ 31 h 133"/>
              <a:gd name="T88" fmla="*/ 442 w 714"/>
              <a:gd name="T89" fmla="*/ 21 h 133"/>
              <a:gd name="T90" fmla="*/ 510 w 714"/>
              <a:gd name="T91" fmla="*/ 10 h 133"/>
              <a:gd name="T92" fmla="*/ 540 w 714"/>
              <a:gd name="T93" fmla="*/ 6 h 133"/>
              <a:gd name="T94" fmla="*/ 564 w 714"/>
              <a:gd name="T95" fmla="*/ 3 h 133"/>
              <a:gd name="T96" fmla="*/ 585 w 714"/>
              <a:gd name="T97" fmla="*/ 1 h 133"/>
              <a:gd name="T98" fmla="*/ 601 w 714"/>
              <a:gd name="T99" fmla="*/ 0 h 133"/>
              <a:gd name="T100" fmla="*/ 615 w 714"/>
              <a:gd name="T101" fmla="*/ 0 h 133"/>
              <a:gd name="T102" fmla="*/ 636 w 714"/>
              <a:gd name="T103" fmla="*/ 5 h 133"/>
              <a:gd name="T104" fmla="*/ 660 w 714"/>
              <a:gd name="T105" fmla="*/ 1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14" h="133">
                <a:moveTo>
                  <a:pt x="668" y="20"/>
                </a:moveTo>
                <a:lnTo>
                  <a:pt x="675" y="25"/>
                </a:lnTo>
                <a:lnTo>
                  <a:pt x="683" y="29"/>
                </a:lnTo>
                <a:lnTo>
                  <a:pt x="689" y="33"/>
                </a:lnTo>
                <a:lnTo>
                  <a:pt x="695" y="39"/>
                </a:lnTo>
                <a:lnTo>
                  <a:pt x="701" y="44"/>
                </a:lnTo>
                <a:lnTo>
                  <a:pt x="704" y="50"/>
                </a:lnTo>
                <a:lnTo>
                  <a:pt x="708" y="56"/>
                </a:lnTo>
                <a:lnTo>
                  <a:pt x="711" y="63"/>
                </a:lnTo>
                <a:lnTo>
                  <a:pt x="712" y="68"/>
                </a:lnTo>
                <a:lnTo>
                  <a:pt x="714" y="75"/>
                </a:lnTo>
                <a:lnTo>
                  <a:pt x="714" y="79"/>
                </a:lnTo>
                <a:lnTo>
                  <a:pt x="714" y="84"/>
                </a:lnTo>
                <a:lnTo>
                  <a:pt x="712" y="87"/>
                </a:lnTo>
                <a:lnTo>
                  <a:pt x="710" y="89"/>
                </a:lnTo>
                <a:lnTo>
                  <a:pt x="708" y="90"/>
                </a:lnTo>
                <a:lnTo>
                  <a:pt x="704" y="90"/>
                </a:lnTo>
                <a:lnTo>
                  <a:pt x="703" y="91"/>
                </a:lnTo>
                <a:lnTo>
                  <a:pt x="701" y="91"/>
                </a:lnTo>
                <a:lnTo>
                  <a:pt x="698" y="92"/>
                </a:lnTo>
                <a:lnTo>
                  <a:pt x="695" y="92"/>
                </a:lnTo>
                <a:lnTo>
                  <a:pt x="691" y="92"/>
                </a:lnTo>
                <a:lnTo>
                  <a:pt x="688" y="92"/>
                </a:lnTo>
                <a:lnTo>
                  <a:pt x="684" y="92"/>
                </a:lnTo>
                <a:lnTo>
                  <a:pt x="680" y="91"/>
                </a:lnTo>
                <a:lnTo>
                  <a:pt x="675" y="91"/>
                </a:lnTo>
                <a:lnTo>
                  <a:pt x="670" y="90"/>
                </a:lnTo>
                <a:lnTo>
                  <a:pt x="664" y="90"/>
                </a:lnTo>
                <a:lnTo>
                  <a:pt x="660" y="90"/>
                </a:lnTo>
                <a:lnTo>
                  <a:pt x="654" y="89"/>
                </a:lnTo>
                <a:lnTo>
                  <a:pt x="647" y="88"/>
                </a:lnTo>
                <a:lnTo>
                  <a:pt x="641" y="88"/>
                </a:lnTo>
                <a:lnTo>
                  <a:pt x="634" y="87"/>
                </a:lnTo>
                <a:lnTo>
                  <a:pt x="620" y="86"/>
                </a:lnTo>
                <a:lnTo>
                  <a:pt x="605" y="85"/>
                </a:lnTo>
                <a:lnTo>
                  <a:pt x="593" y="85"/>
                </a:lnTo>
                <a:lnTo>
                  <a:pt x="581" y="84"/>
                </a:lnTo>
                <a:lnTo>
                  <a:pt x="569" y="84"/>
                </a:lnTo>
                <a:lnTo>
                  <a:pt x="558" y="84"/>
                </a:lnTo>
                <a:lnTo>
                  <a:pt x="549" y="84"/>
                </a:lnTo>
                <a:lnTo>
                  <a:pt x="541" y="84"/>
                </a:lnTo>
                <a:lnTo>
                  <a:pt x="536" y="84"/>
                </a:lnTo>
                <a:lnTo>
                  <a:pt x="530" y="84"/>
                </a:lnTo>
                <a:lnTo>
                  <a:pt x="524" y="84"/>
                </a:lnTo>
                <a:lnTo>
                  <a:pt x="517" y="85"/>
                </a:lnTo>
                <a:lnTo>
                  <a:pt x="510" y="85"/>
                </a:lnTo>
                <a:lnTo>
                  <a:pt x="503" y="85"/>
                </a:lnTo>
                <a:lnTo>
                  <a:pt x="495" y="86"/>
                </a:lnTo>
                <a:lnTo>
                  <a:pt x="486" y="86"/>
                </a:lnTo>
                <a:lnTo>
                  <a:pt x="476" y="87"/>
                </a:lnTo>
                <a:lnTo>
                  <a:pt x="467" y="88"/>
                </a:lnTo>
                <a:lnTo>
                  <a:pt x="456" y="88"/>
                </a:lnTo>
                <a:lnTo>
                  <a:pt x="444" y="89"/>
                </a:lnTo>
                <a:lnTo>
                  <a:pt x="434" y="90"/>
                </a:lnTo>
                <a:lnTo>
                  <a:pt x="421" y="91"/>
                </a:lnTo>
                <a:lnTo>
                  <a:pt x="409" y="92"/>
                </a:lnTo>
                <a:lnTo>
                  <a:pt x="396" y="95"/>
                </a:lnTo>
                <a:lnTo>
                  <a:pt x="382" y="96"/>
                </a:lnTo>
                <a:lnTo>
                  <a:pt x="369" y="97"/>
                </a:lnTo>
                <a:lnTo>
                  <a:pt x="357" y="98"/>
                </a:lnTo>
                <a:lnTo>
                  <a:pt x="346" y="99"/>
                </a:lnTo>
                <a:lnTo>
                  <a:pt x="334" y="101"/>
                </a:lnTo>
                <a:lnTo>
                  <a:pt x="322" y="102"/>
                </a:lnTo>
                <a:lnTo>
                  <a:pt x="312" y="103"/>
                </a:lnTo>
                <a:lnTo>
                  <a:pt x="301" y="104"/>
                </a:lnTo>
                <a:lnTo>
                  <a:pt x="290" y="106"/>
                </a:lnTo>
                <a:lnTo>
                  <a:pt x="281" y="107"/>
                </a:lnTo>
                <a:lnTo>
                  <a:pt x="272" y="108"/>
                </a:lnTo>
                <a:lnTo>
                  <a:pt x="263" y="109"/>
                </a:lnTo>
                <a:lnTo>
                  <a:pt x="255" y="109"/>
                </a:lnTo>
                <a:lnTo>
                  <a:pt x="247" y="110"/>
                </a:lnTo>
                <a:lnTo>
                  <a:pt x="239" y="111"/>
                </a:lnTo>
                <a:lnTo>
                  <a:pt x="232" y="112"/>
                </a:lnTo>
                <a:lnTo>
                  <a:pt x="218" y="114"/>
                </a:lnTo>
                <a:lnTo>
                  <a:pt x="203" y="116"/>
                </a:lnTo>
                <a:lnTo>
                  <a:pt x="189" y="119"/>
                </a:lnTo>
                <a:lnTo>
                  <a:pt x="176" y="120"/>
                </a:lnTo>
                <a:lnTo>
                  <a:pt x="163" y="122"/>
                </a:lnTo>
                <a:lnTo>
                  <a:pt x="152" y="123"/>
                </a:lnTo>
                <a:lnTo>
                  <a:pt x="141" y="124"/>
                </a:lnTo>
                <a:lnTo>
                  <a:pt x="129" y="125"/>
                </a:lnTo>
                <a:lnTo>
                  <a:pt x="120" y="127"/>
                </a:lnTo>
                <a:lnTo>
                  <a:pt x="111" y="128"/>
                </a:lnTo>
                <a:lnTo>
                  <a:pt x="102" y="130"/>
                </a:lnTo>
                <a:lnTo>
                  <a:pt x="95" y="131"/>
                </a:lnTo>
                <a:lnTo>
                  <a:pt x="88" y="132"/>
                </a:lnTo>
                <a:lnTo>
                  <a:pt x="84" y="132"/>
                </a:lnTo>
                <a:lnTo>
                  <a:pt x="78" y="133"/>
                </a:lnTo>
                <a:lnTo>
                  <a:pt x="74" y="133"/>
                </a:lnTo>
                <a:lnTo>
                  <a:pt x="71" y="133"/>
                </a:lnTo>
                <a:lnTo>
                  <a:pt x="66" y="132"/>
                </a:lnTo>
                <a:lnTo>
                  <a:pt x="61" y="130"/>
                </a:lnTo>
                <a:lnTo>
                  <a:pt x="56" y="127"/>
                </a:lnTo>
                <a:lnTo>
                  <a:pt x="51" y="124"/>
                </a:lnTo>
                <a:lnTo>
                  <a:pt x="45" y="121"/>
                </a:lnTo>
                <a:lnTo>
                  <a:pt x="38" y="116"/>
                </a:lnTo>
                <a:lnTo>
                  <a:pt x="31" y="112"/>
                </a:lnTo>
                <a:lnTo>
                  <a:pt x="24" y="107"/>
                </a:lnTo>
                <a:lnTo>
                  <a:pt x="18" y="102"/>
                </a:lnTo>
                <a:lnTo>
                  <a:pt x="12" y="97"/>
                </a:lnTo>
                <a:lnTo>
                  <a:pt x="7" y="94"/>
                </a:lnTo>
                <a:lnTo>
                  <a:pt x="5" y="89"/>
                </a:lnTo>
                <a:lnTo>
                  <a:pt x="2" y="86"/>
                </a:lnTo>
                <a:lnTo>
                  <a:pt x="0" y="83"/>
                </a:lnTo>
                <a:lnTo>
                  <a:pt x="0" y="80"/>
                </a:lnTo>
                <a:lnTo>
                  <a:pt x="0" y="79"/>
                </a:lnTo>
                <a:lnTo>
                  <a:pt x="2" y="77"/>
                </a:lnTo>
                <a:lnTo>
                  <a:pt x="4" y="76"/>
                </a:lnTo>
                <a:lnTo>
                  <a:pt x="7" y="75"/>
                </a:lnTo>
                <a:lnTo>
                  <a:pt x="11" y="74"/>
                </a:lnTo>
                <a:lnTo>
                  <a:pt x="15" y="73"/>
                </a:lnTo>
                <a:lnTo>
                  <a:pt x="21" y="71"/>
                </a:lnTo>
                <a:lnTo>
                  <a:pt x="28" y="69"/>
                </a:lnTo>
                <a:lnTo>
                  <a:pt x="35" y="68"/>
                </a:lnTo>
                <a:lnTo>
                  <a:pt x="45" y="67"/>
                </a:lnTo>
                <a:lnTo>
                  <a:pt x="54" y="66"/>
                </a:lnTo>
                <a:lnTo>
                  <a:pt x="64" y="64"/>
                </a:lnTo>
                <a:lnTo>
                  <a:pt x="75" y="63"/>
                </a:lnTo>
                <a:lnTo>
                  <a:pt x="87" y="62"/>
                </a:lnTo>
                <a:lnTo>
                  <a:pt x="100" y="61"/>
                </a:lnTo>
                <a:lnTo>
                  <a:pt x="114" y="60"/>
                </a:lnTo>
                <a:lnTo>
                  <a:pt x="142" y="56"/>
                </a:lnTo>
                <a:lnTo>
                  <a:pt x="171" y="54"/>
                </a:lnTo>
                <a:lnTo>
                  <a:pt x="196" y="51"/>
                </a:lnTo>
                <a:lnTo>
                  <a:pt x="221" y="49"/>
                </a:lnTo>
                <a:lnTo>
                  <a:pt x="246" y="47"/>
                </a:lnTo>
                <a:lnTo>
                  <a:pt x="269" y="43"/>
                </a:lnTo>
                <a:lnTo>
                  <a:pt x="290" y="41"/>
                </a:lnTo>
                <a:lnTo>
                  <a:pt x="313" y="38"/>
                </a:lnTo>
                <a:lnTo>
                  <a:pt x="333" y="37"/>
                </a:lnTo>
                <a:lnTo>
                  <a:pt x="355" y="35"/>
                </a:lnTo>
                <a:lnTo>
                  <a:pt x="376" y="31"/>
                </a:lnTo>
                <a:lnTo>
                  <a:pt x="399" y="29"/>
                </a:lnTo>
                <a:lnTo>
                  <a:pt x="420" y="25"/>
                </a:lnTo>
                <a:lnTo>
                  <a:pt x="442" y="21"/>
                </a:lnTo>
                <a:lnTo>
                  <a:pt x="488" y="14"/>
                </a:lnTo>
                <a:lnTo>
                  <a:pt x="500" y="12"/>
                </a:lnTo>
                <a:lnTo>
                  <a:pt x="510" y="10"/>
                </a:lnTo>
                <a:lnTo>
                  <a:pt x="521" y="8"/>
                </a:lnTo>
                <a:lnTo>
                  <a:pt x="530" y="7"/>
                </a:lnTo>
                <a:lnTo>
                  <a:pt x="540" y="6"/>
                </a:lnTo>
                <a:lnTo>
                  <a:pt x="549" y="5"/>
                </a:lnTo>
                <a:lnTo>
                  <a:pt x="557" y="4"/>
                </a:lnTo>
                <a:lnTo>
                  <a:pt x="564" y="3"/>
                </a:lnTo>
                <a:lnTo>
                  <a:pt x="573" y="2"/>
                </a:lnTo>
                <a:lnTo>
                  <a:pt x="578" y="2"/>
                </a:lnTo>
                <a:lnTo>
                  <a:pt x="585" y="1"/>
                </a:lnTo>
                <a:lnTo>
                  <a:pt x="591" y="1"/>
                </a:lnTo>
                <a:lnTo>
                  <a:pt x="596" y="0"/>
                </a:lnTo>
                <a:lnTo>
                  <a:pt x="601" y="0"/>
                </a:lnTo>
                <a:lnTo>
                  <a:pt x="605" y="0"/>
                </a:lnTo>
                <a:lnTo>
                  <a:pt x="609" y="0"/>
                </a:lnTo>
                <a:lnTo>
                  <a:pt x="615" y="0"/>
                </a:lnTo>
                <a:lnTo>
                  <a:pt x="622" y="1"/>
                </a:lnTo>
                <a:lnTo>
                  <a:pt x="629" y="3"/>
                </a:lnTo>
                <a:lnTo>
                  <a:pt x="636" y="5"/>
                </a:lnTo>
                <a:lnTo>
                  <a:pt x="644" y="7"/>
                </a:lnTo>
                <a:lnTo>
                  <a:pt x="651" y="12"/>
                </a:lnTo>
                <a:lnTo>
                  <a:pt x="660" y="16"/>
                </a:lnTo>
                <a:lnTo>
                  <a:pt x="668" y="2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400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7380924" y="1989138"/>
            <a:ext cx="8610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héng</a:t>
            </a:r>
            <a:endParaRPr lang="en-US" altLang="zh-CN" sz="2400"/>
          </a:p>
        </p:txBody>
      </p:sp>
      <p:sp>
        <p:nvSpPr>
          <p:cNvPr id="5" name="Google Shape;257;p33"/>
          <p:cNvSpPr/>
          <p:nvPr/>
        </p:nvSpPr>
        <p:spPr>
          <a:xfrm>
            <a:off x="0" y="507365"/>
            <a:ext cx="3865245" cy="78930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Basic strokes</a:t>
            </a:r>
            <a:endParaRPr lang="en-US"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51539" y="1700213"/>
            <a:ext cx="431800" cy="3359151"/>
          </a:xfrm>
        </p:spPr>
      </p:pic>
      <p:sp>
        <p:nvSpPr>
          <p:cNvPr id="14339" name="WordArt 9"/>
          <p:cNvSpPr>
            <a:spLocks noChangeArrowheads="1" noChangeShapeType="1" noTextEdit="1"/>
          </p:cNvSpPr>
          <p:nvPr/>
        </p:nvSpPr>
        <p:spPr bwMode="auto">
          <a:xfrm>
            <a:off x="1981200" y="274639"/>
            <a:ext cx="82296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endParaRPr lang="zh-CN" altLang="en-US" sz="3600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6947854" y="2025015"/>
            <a:ext cx="674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shù</a:t>
            </a:r>
            <a:endParaRPr lang="en-US" altLang="zh-CN" sz="2400"/>
          </a:p>
        </p:txBody>
      </p:sp>
      <p:sp>
        <p:nvSpPr>
          <p:cNvPr id="2" name="Google Shape;257;p33"/>
          <p:cNvSpPr/>
          <p:nvPr/>
        </p:nvSpPr>
        <p:spPr>
          <a:xfrm>
            <a:off x="0" y="507365"/>
            <a:ext cx="3865245" cy="78930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Basic strokes</a:t>
            </a:r>
            <a:endParaRPr lang="en-US"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7" y="2060576"/>
            <a:ext cx="3167063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WordArt 7"/>
          <p:cNvSpPr>
            <a:spLocks noChangeArrowheads="1" noChangeShapeType="1" noTextEdit="1"/>
          </p:cNvSpPr>
          <p:nvPr/>
        </p:nvSpPr>
        <p:spPr bwMode="auto">
          <a:xfrm>
            <a:off x="1981200" y="274639"/>
            <a:ext cx="82296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endParaRPr lang="zh-CN" altLang="en-US" sz="3600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7718426" y="1417955"/>
            <a:ext cx="5899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pi</a:t>
            </a:r>
            <a:r>
              <a:rPr lang="en-US" altLang="zh-CN" sz="2400" b="1"/>
              <a:t>ě</a:t>
            </a:r>
            <a:endParaRPr lang="en-US" altLang="zh-CN" sz="2400" b="1"/>
          </a:p>
        </p:txBody>
      </p:sp>
      <p:sp>
        <p:nvSpPr>
          <p:cNvPr id="2" name="Google Shape;257;p33"/>
          <p:cNvSpPr/>
          <p:nvPr/>
        </p:nvSpPr>
        <p:spPr>
          <a:xfrm>
            <a:off x="0" y="507365"/>
            <a:ext cx="3865245" cy="78930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Basic strokes</a:t>
            </a:r>
            <a:endParaRPr lang="en-US"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l="-1" r="-1488" b="34000"/>
          <a:stretch>
            <a:fillRect/>
          </a:stretch>
        </p:blipFill>
        <p:spPr>
          <a:xfrm>
            <a:off x="591820" y="2145030"/>
            <a:ext cx="4382135" cy="30753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821045" y="1325245"/>
            <a:ext cx="4635500" cy="2676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400" dirty="0">
                <a:latin typeface="+mn-lt"/>
                <a:ea typeface="方正楷体简体" panose="03000509000000000000" pitchFamily="65" charset="-122"/>
              </a:rPr>
              <a:t>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   </a:t>
            </a:r>
            <a:r>
              <a:rPr lang="en-US" altLang="zh-CN" sz="2800" dirty="0" err="1">
                <a:latin typeface="+mn-ea"/>
                <a:ea typeface="+mn-ea"/>
              </a:rPr>
              <a:t>Nǐ  </a:t>
            </a:r>
            <a:r>
              <a:rPr lang="en-US" altLang="zh-CN" sz="2800" dirty="0" err="1">
                <a:latin typeface="+mj-ea"/>
                <a:ea typeface="+mj-ea"/>
                <a:sym typeface="+mn-ea"/>
              </a:rPr>
              <a:t>hǎo</a:t>
            </a:r>
            <a:endParaRPr lang="en-US" altLang="zh-CN" sz="2800" dirty="0">
              <a:latin typeface="+mn-ea"/>
              <a:ea typeface="+mn-ea"/>
            </a:endParaRPr>
          </a:p>
          <a:p>
            <a:r>
              <a:rPr lang="en-US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A: 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你 好！  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Hello!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               </a:t>
            </a:r>
            <a:endParaRPr lang="en-US" altLang="zh-CN" sz="2800" dirty="0"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  <a:p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   </a:t>
            </a:r>
            <a:endParaRPr lang="en-US" altLang="zh-CN" sz="2800" dirty="0">
              <a:latin typeface="+mn-lt"/>
              <a:ea typeface="方正楷体简体" panose="03000509000000000000" pitchFamily="65" charset="-122"/>
            </a:endParaRPr>
          </a:p>
          <a:p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      </a:t>
            </a:r>
            <a:r>
              <a:rPr lang="en-US" altLang="zh-CN" sz="2800" dirty="0" err="1">
                <a:latin typeface="+mj-ea"/>
                <a:ea typeface="+mj-ea"/>
              </a:rPr>
              <a:t>Nǐ</a:t>
            </a:r>
            <a:r>
              <a:rPr lang="en-US" altLang="zh-CN" sz="2800" dirty="0">
                <a:latin typeface="+mj-ea"/>
                <a:ea typeface="+mj-ea"/>
              </a:rPr>
              <a:t> </a:t>
            </a:r>
            <a:r>
              <a:rPr lang="en-US" altLang="zh-CN" sz="2800" dirty="0" err="1">
                <a:latin typeface="+mj-ea"/>
                <a:ea typeface="+mj-ea"/>
              </a:rPr>
              <a:t>hǎo</a:t>
            </a:r>
            <a:endParaRPr lang="en-US" altLang="zh-CN" sz="2800" dirty="0">
              <a:latin typeface="+mj-ea"/>
              <a:ea typeface="+mj-ea"/>
            </a:endParaRPr>
          </a:p>
          <a:p>
            <a:r>
              <a:rPr lang="en-US" altLang="zh-CN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B: </a:t>
            </a:r>
            <a:r>
              <a:rPr lang="zh-CN" altLang="en-US" sz="28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你 好！     </a:t>
            </a:r>
            <a:r>
              <a:rPr lang="en-US" altLang="zh-CN" sz="2800" dirty="0">
                <a:latin typeface="+mn-lt"/>
                <a:ea typeface="方正楷体简体" panose="03000509000000000000" pitchFamily="65" charset="-122"/>
              </a:rPr>
              <a:t>Hello!</a:t>
            </a:r>
            <a:endParaRPr lang="en-US" altLang="zh-CN" sz="2800" dirty="0">
              <a:latin typeface="+mn-lt"/>
              <a:ea typeface="方正楷体简体" panose="03000509000000000000" pitchFamily="65" charset="-122"/>
            </a:endParaRPr>
          </a:p>
          <a:p>
            <a:endParaRPr lang="en-US" altLang="zh-CN" sz="2800" dirty="0">
              <a:latin typeface="+mn-lt"/>
              <a:ea typeface="方正楷体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1045" y="4567555"/>
            <a:ext cx="4613275" cy="156845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New Words</a:t>
            </a:r>
            <a:r>
              <a:rPr lang="en-US" altLang="zh-CN" sz="2400" dirty="0"/>
              <a:t>: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你</a:t>
            </a:r>
            <a:r>
              <a:rPr lang="zh-CN" altLang="en-US" sz="2400" dirty="0"/>
              <a:t> </a:t>
            </a:r>
            <a:r>
              <a:rPr lang="en-US" altLang="zh-CN" sz="2400" dirty="0" err="1">
                <a:latin typeface="+mn-ea"/>
              </a:rPr>
              <a:t>nǐ</a:t>
            </a:r>
            <a:r>
              <a:rPr lang="zh-CN" altLang="en-US" sz="2400" dirty="0"/>
              <a:t>      </a:t>
            </a:r>
            <a:r>
              <a:rPr lang="en-US" altLang="zh-CN" sz="2400" dirty="0"/>
              <a:t>pron.  </a:t>
            </a:r>
            <a:r>
              <a:rPr lang="en-US" altLang="zh-CN" sz="2400" dirty="0">
                <a:sym typeface="+mn-ea"/>
              </a:rPr>
              <a:t>you</a:t>
            </a:r>
            <a:r>
              <a:rPr lang="en-US" altLang="zh-CN" sz="2400" dirty="0"/>
              <a:t>(singular) 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方正楷体简体" panose="03000509000000000000" pitchFamily="65" charset="-122"/>
                <a:ea typeface="方正楷体简体" panose="03000509000000000000" pitchFamily="65" charset="-122"/>
              </a:rPr>
              <a:t>好</a:t>
            </a:r>
            <a:r>
              <a:rPr lang="zh-CN" altLang="en-US" sz="2400" dirty="0"/>
              <a:t> </a:t>
            </a:r>
            <a:r>
              <a:rPr lang="en-US" altLang="zh-CN" sz="2400" dirty="0" err="1">
                <a:latin typeface="+mn-ea"/>
              </a:rPr>
              <a:t>hǎo</a:t>
            </a:r>
            <a:r>
              <a:rPr lang="en-US" altLang="zh-CN" sz="2400" dirty="0">
                <a:ea typeface="方正楷体简体" panose="03000509000000000000" pitchFamily="65" charset="-122"/>
              </a:rPr>
              <a:t>   adj.</a:t>
            </a:r>
            <a:r>
              <a:rPr lang="zh-CN" altLang="en-US" sz="2400" dirty="0">
                <a:ea typeface="方正楷体简体" panose="03000509000000000000" pitchFamily="65" charset="-122"/>
              </a:rPr>
              <a:t>     </a:t>
            </a:r>
            <a:r>
              <a:rPr lang="en-US" altLang="zh-CN" sz="2400" dirty="0" err="1">
                <a:ea typeface="方正楷体简体" panose="03000509000000000000" pitchFamily="65" charset="-122"/>
              </a:rPr>
              <a:t>good,fine,nice</a:t>
            </a:r>
            <a:endParaRPr lang="en-US" altLang="zh-CN" sz="2400" dirty="0" err="1">
              <a:ea typeface="方正楷体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9" y="1773239"/>
            <a:ext cx="24606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WordArt 7"/>
          <p:cNvSpPr>
            <a:spLocks noChangeArrowheads="1" noChangeShapeType="1" noTextEdit="1"/>
          </p:cNvSpPr>
          <p:nvPr/>
        </p:nvSpPr>
        <p:spPr bwMode="auto">
          <a:xfrm>
            <a:off x="1981200" y="274639"/>
            <a:ext cx="82296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endParaRPr lang="zh-CN" altLang="en-US" sz="3600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7445693" y="1657985"/>
            <a:ext cx="521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nà</a:t>
            </a:r>
            <a:endParaRPr lang="en-US" altLang="zh-CN" sz="2400"/>
          </a:p>
        </p:txBody>
      </p:sp>
      <p:sp>
        <p:nvSpPr>
          <p:cNvPr id="2" name="Google Shape;257;p33"/>
          <p:cNvSpPr/>
          <p:nvPr/>
        </p:nvSpPr>
        <p:spPr>
          <a:xfrm>
            <a:off x="0" y="507365"/>
            <a:ext cx="3865245" cy="78930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Basic strokes</a:t>
            </a:r>
            <a:endParaRPr lang="en-US"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7"/>
          <p:cNvSpPr>
            <a:spLocks noChangeArrowheads="1" noChangeShapeType="1" noTextEdit="1"/>
          </p:cNvSpPr>
          <p:nvPr/>
        </p:nvSpPr>
        <p:spPr bwMode="auto">
          <a:xfrm>
            <a:off x="1981200" y="274639"/>
            <a:ext cx="82296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endParaRPr lang="zh-CN" altLang="en-US" sz="3600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2" name="Google Shape;257;p33"/>
          <p:cNvSpPr/>
          <p:nvPr/>
        </p:nvSpPr>
        <p:spPr>
          <a:xfrm>
            <a:off x="0" y="507365"/>
            <a:ext cx="3865245" cy="78930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stroke  order</a:t>
            </a:r>
            <a:endParaRPr lang="en-US"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3280" y="2333625"/>
            <a:ext cx="3940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 </a:t>
            </a:r>
            <a:r>
              <a:rPr lang="zh-CN" altLang="zh-CN" sz="2400"/>
              <a:t>先横后竖</a:t>
            </a:r>
            <a:endParaRPr lang="zh-CN" altLang="zh-CN" sz="2400"/>
          </a:p>
          <a:p>
            <a:r>
              <a:rPr lang="en-US" altLang="zh-CN" sz="2400"/>
              <a:t>“</a:t>
            </a:r>
            <a:r>
              <a:rPr lang="en-US" altLang="zh-CN" sz="2400">
                <a:sym typeface="+mn-ea"/>
              </a:rPr>
              <a:t>héng</a:t>
            </a:r>
            <a:r>
              <a:rPr lang="en-US" altLang="zh-CN" sz="2400"/>
              <a:t>” precedes “</a:t>
            </a:r>
            <a:r>
              <a:rPr lang="en-US" altLang="zh-CN" sz="2400">
                <a:sym typeface="+mn-ea"/>
              </a:rPr>
              <a:t>shù</a:t>
            </a:r>
            <a:r>
              <a:rPr lang="en-US" altLang="zh-CN" sz="2400"/>
              <a:t>”</a:t>
            </a:r>
            <a:endParaRPr lang="en-US" altLang="zh-CN" sz="2400"/>
          </a:p>
        </p:txBody>
      </p:sp>
      <p:pic>
        <p:nvPicPr>
          <p:cNvPr id="9218" name="Picture 2" descr="stroke order animation of 十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578475" y="187769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837170" y="5259070"/>
            <a:ext cx="1830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shí</a:t>
            </a:r>
            <a:r>
              <a:rPr lang="en-US" altLang="zh-CN" sz="2400"/>
              <a:t>,    ten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WordArt 7"/>
          <p:cNvSpPr>
            <a:spLocks noChangeArrowheads="1" noChangeShapeType="1" noTextEdit="1"/>
          </p:cNvSpPr>
          <p:nvPr/>
        </p:nvSpPr>
        <p:spPr bwMode="auto">
          <a:xfrm>
            <a:off x="1981200" y="274639"/>
            <a:ext cx="82296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endParaRPr lang="zh-CN" altLang="en-US" sz="3600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2" name="Google Shape;257;p33"/>
          <p:cNvSpPr/>
          <p:nvPr/>
        </p:nvSpPr>
        <p:spPr>
          <a:xfrm>
            <a:off x="0" y="507365"/>
            <a:ext cx="3865245" cy="78930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stroke  order</a:t>
            </a:r>
            <a:endParaRPr lang="en-US"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3280" y="2333625"/>
            <a:ext cx="3940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</a:t>
            </a:r>
            <a:r>
              <a:rPr lang="en-US" altLang="zh-CN" sz="2400">
                <a:sym typeface="+mn-ea"/>
              </a:rPr>
              <a:t>. </a:t>
            </a:r>
            <a:r>
              <a:rPr lang="zh-CN" altLang="zh-CN" sz="2400"/>
              <a:t>先撇后捺</a:t>
            </a:r>
            <a:endParaRPr lang="zh-CN" altLang="zh-CN" sz="2400"/>
          </a:p>
          <a:p>
            <a:r>
              <a:rPr lang="en-US" altLang="zh-CN" sz="2400"/>
              <a:t>“</a:t>
            </a:r>
            <a:r>
              <a:rPr lang="en-US" altLang="zh-CN" sz="2400">
                <a:sym typeface="+mn-ea"/>
              </a:rPr>
              <a:t>pi</a:t>
            </a:r>
            <a:r>
              <a:rPr lang="en-US" altLang="zh-CN" sz="2400" b="1">
                <a:sym typeface="+mn-ea"/>
              </a:rPr>
              <a:t>ě</a:t>
            </a:r>
            <a:r>
              <a:rPr lang="en-US" altLang="zh-CN" sz="2400"/>
              <a:t>” precedes “</a:t>
            </a:r>
            <a:r>
              <a:rPr lang="en-US" altLang="zh-CN" sz="2400">
                <a:sym typeface="+mn-ea"/>
              </a:rPr>
              <a:t>nà</a:t>
            </a:r>
            <a:r>
              <a:rPr lang="en-US" altLang="zh-CN" sz="2400"/>
              <a:t>”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7007225" y="4892040"/>
            <a:ext cx="248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sz="2400" dirty="0" err="1" smtClean="0">
                <a:sym typeface="+mn-ea"/>
              </a:rPr>
              <a:t>bā       eight</a:t>
            </a:r>
            <a:endParaRPr lang="en-US" altLang="zh-CN" sz="2400"/>
          </a:p>
        </p:txBody>
      </p:sp>
      <p:pic>
        <p:nvPicPr>
          <p:cNvPr id="10242" name="Picture 2" descr="stroke order animation of 八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69330" y="14179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959412" y="1707777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4" name="Google Shape;287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23750" y="20002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 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9218" name="Picture 2" descr="stroke order animation of 十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13835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10242" name="Picture 2" descr="stroke order animation of 八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87165" y="21799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13970" y="298450"/>
            <a:ext cx="4967605" cy="81597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3200" b="1">
                <a:latin typeface="Century" panose="02040604050505020304"/>
                <a:ea typeface="宋体" panose="02010600030101010101" pitchFamily="2" charset="-122"/>
                <a:cs typeface="Century" panose="02040604050505020304"/>
                <a:sym typeface="Century" panose="02040604050505020304"/>
              </a:rPr>
              <a:t>写汉</a:t>
            </a:r>
            <a:r>
              <a:rPr 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字</a:t>
            </a:r>
            <a:r>
              <a:rPr lang="en-US" altLang="en-GB" sz="3200" b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Chracterwriting</a:t>
            </a:r>
            <a:endParaRPr lang="en-US" altLang="en-GB" sz="3200" b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3" name="图片 2" descr="173766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970" y="1536700"/>
            <a:ext cx="2857500" cy="2857500"/>
          </a:xfrm>
          <a:prstGeom prst="rect">
            <a:avLst/>
          </a:prstGeom>
        </p:spPr>
      </p:pic>
      <p:pic>
        <p:nvPicPr>
          <p:cNvPr id="5" name="图片 4" descr="374643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70" y="1612265"/>
            <a:ext cx="2857500" cy="2857500"/>
          </a:xfrm>
          <a:prstGeom prst="rect">
            <a:avLst/>
          </a:prstGeom>
        </p:spPr>
      </p:pic>
      <p:pic>
        <p:nvPicPr>
          <p:cNvPr id="6" name="图片 5" descr="619275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560" y="1536700"/>
            <a:ext cx="28575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6600" y="2002790"/>
            <a:ext cx="4983480" cy="247459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zh-CN" altLang="en-US" sz="3200" dirty="0"/>
              <a:t>上课！</a:t>
            </a:r>
            <a:r>
              <a:rPr lang="en-US" altLang="zh-CN" sz="2660" dirty="0" err="1">
                <a:solidFill>
                  <a:srgbClr val="0070C0"/>
                </a:solidFill>
                <a:sym typeface="+mn-ea"/>
              </a:rPr>
              <a:t>          </a:t>
            </a:r>
            <a:r>
              <a:rPr lang="en-US" altLang="zh-CN" sz="2660" dirty="0">
                <a:sym typeface="+mn-ea"/>
              </a:rPr>
              <a:t>Class begins!</a:t>
            </a:r>
            <a:endParaRPr lang="zh-CN" altLang="en-US" sz="3200" dirty="0"/>
          </a:p>
          <a:p>
            <a:r>
              <a:rPr lang="en-US" altLang="zh-CN" sz="2665" dirty="0" err="1">
                <a:solidFill>
                  <a:srgbClr val="0070C0"/>
                </a:solidFill>
              </a:rPr>
              <a:t>shàng</a:t>
            </a:r>
            <a:r>
              <a:rPr lang="en-US" altLang="zh-CN" sz="2665" dirty="0">
                <a:solidFill>
                  <a:srgbClr val="0070C0"/>
                </a:solidFill>
              </a:rPr>
              <a:t> </a:t>
            </a:r>
            <a:r>
              <a:rPr lang="en-US" altLang="zh-CN" sz="2665" dirty="0" err="1">
                <a:solidFill>
                  <a:srgbClr val="0070C0"/>
                </a:solidFill>
              </a:rPr>
              <a:t>kè          </a:t>
            </a:r>
            <a:endParaRPr lang="en-US" altLang="zh-CN" sz="3200" dirty="0"/>
          </a:p>
          <a:p>
            <a:endParaRPr lang="en-US" altLang="zh-CN" sz="3200" dirty="0">
              <a:solidFill>
                <a:srgbClr val="0070C0"/>
              </a:solidFill>
            </a:endParaRPr>
          </a:p>
          <a:p>
            <a:r>
              <a:rPr lang="zh-CN" altLang="en-US" sz="3200" dirty="0"/>
              <a:t>下课！   </a:t>
            </a:r>
            <a:r>
              <a:rPr lang="en-US" sz="3200" dirty="0">
                <a:sym typeface="+mn-ea"/>
              </a:rPr>
              <a:t>Class is over!</a:t>
            </a:r>
            <a:endParaRPr lang="zh-CN" altLang="en-US" sz="3200" dirty="0"/>
          </a:p>
          <a:p>
            <a:r>
              <a:rPr lang="en-US" altLang="zh-CN" sz="2400" dirty="0" err="1">
                <a:solidFill>
                  <a:srgbClr val="0070C0"/>
                </a:solidFill>
              </a:rPr>
              <a:t>xià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 err="1">
                <a:solidFill>
                  <a:srgbClr val="0070C0"/>
                </a:solidFill>
              </a:rPr>
              <a:t>kè                   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5" name="Google Shape;251;p32"/>
          <p:cNvSpPr/>
          <p:nvPr/>
        </p:nvSpPr>
        <p:spPr>
          <a:xfrm>
            <a:off x="0" y="447675"/>
            <a:ext cx="5715635" cy="73533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 err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课堂用语  </a:t>
            </a:r>
            <a:r>
              <a:rPr lang="en-US" altLang="en-GB" sz="2800" b="1" dirty="0" err="1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Classroom Expressions</a:t>
            </a:r>
            <a:endParaRPr lang="en-US" altLang="en-GB" sz="2800" b="1" dirty="0" err="1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分组</a:t>
            </a:r>
            <a:r>
              <a:rPr lang="zh-CN" altLang="en-US"/>
              <a:t>练习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1556385"/>
            <a:ext cx="9375775" cy="4656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165225" y="2116455"/>
            <a:ext cx="10430510" cy="201358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    Pinyin </a:t>
            </a:r>
            <a:r>
              <a:rPr lang="en-US" altLang="zh-CN" dirty="0"/>
              <a:t>is the Chinese language phonetic system. It is used to mark Mandarin Chinese pronunciation by the Latin alphabet.</a:t>
            </a:r>
            <a:endParaRPr lang="zh-CN" altLang="en-US" sz="6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Google Shape;201;p25"/>
          <p:cNvSpPr/>
          <p:nvPr/>
        </p:nvSpPr>
        <p:spPr>
          <a:xfrm>
            <a:off x="-1" y="733400"/>
            <a:ext cx="3070579" cy="81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拼</a:t>
            </a:r>
            <a:r>
              <a:rPr lang="zh-CN" altLang="en-US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音</a:t>
            </a:r>
            <a:r>
              <a:rPr lang="en-GB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pinyin</a:t>
            </a:r>
            <a:endParaRPr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1855" y="3500755"/>
            <a:ext cx="6017895" cy="31007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332740"/>
            <a:ext cx="6508750" cy="3806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7630" y="3644900"/>
            <a:ext cx="7962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你好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96410" y="3645535"/>
            <a:ext cx="1930400" cy="469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rgbClr val="FF0000"/>
                </a:solidFill>
              </a:rPr>
              <a:t>你们</a:t>
            </a:r>
            <a:r>
              <a:rPr lang="zh-CN" altLang="en-US" sz="2000">
                <a:solidFill>
                  <a:srgbClr val="FF0000"/>
                </a:solidFill>
              </a:rPr>
              <a:t>好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4335" y="6146800"/>
            <a:ext cx="7962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您</a:t>
            </a:r>
            <a:r>
              <a:rPr lang="zh-CN" altLang="en-US" sz="2000">
                <a:solidFill>
                  <a:srgbClr val="FF0000"/>
                </a:solidFill>
              </a:rPr>
              <a:t>好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52305" y="5421630"/>
            <a:ext cx="7962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您</a:t>
            </a:r>
            <a:r>
              <a:rPr lang="zh-CN" altLang="en-US" sz="2000">
                <a:solidFill>
                  <a:srgbClr val="FF0000"/>
                </a:solidFill>
              </a:rPr>
              <a:t>好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904365" y="511810"/>
            <a:ext cx="9511665" cy="6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800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The Chinese character </a:t>
            </a:r>
            <a:r>
              <a:rPr lang="zh-CN" altLang="en-US" dirty="0">
                <a:solidFill>
                  <a:srgbClr val="7030A0"/>
                </a:solidFill>
              </a:rPr>
              <a:t>你（</a:t>
            </a:r>
            <a:r>
              <a:rPr lang="en-US" altLang="zh-CN" dirty="0">
                <a:solidFill>
                  <a:srgbClr val="7030A0"/>
                </a:solidFill>
              </a:rPr>
              <a:t>you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  <a:r>
              <a:rPr lang="en-US" altLang="zh-CN" dirty="0">
                <a:solidFill>
                  <a:srgbClr val="7030A0"/>
                </a:solidFill>
              </a:rPr>
              <a:t>with Pinyin.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               </a:t>
            </a:r>
            <a:r>
              <a:rPr lang="en-US" altLang="zh-CN" dirty="0" err="1">
                <a:latin typeface="+mn-ea"/>
                <a:sym typeface="+mn-ea"/>
              </a:rPr>
              <a:t>nǐ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bg2">
                  <a:lumMod val="25000"/>
                </a:schemeClr>
              </a:solidFill>
            </a:endParaRPr>
          </a:p>
          <a:p>
            <a:pPr marL="139700" indent="0">
              <a:buNone/>
            </a:pPr>
            <a:r>
              <a:rPr lang="zh-CN" altLang="en-US" sz="3730" dirty="0">
                <a:solidFill>
                  <a:schemeClr val="bg2">
                    <a:lumMod val="25000"/>
                  </a:schemeClr>
                </a:solidFill>
                <a:latin typeface="+mn-ea"/>
                <a:sym typeface="+mn-ea"/>
              </a:rPr>
              <a:t>            你</a:t>
            </a:r>
            <a:endParaRPr lang="zh-CN" altLang="en-US" sz="3730" dirty="0">
              <a:solidFill>
                <a:schemeClr val="bg2">
                  <a:lumMod val="25000"/>
                </a:schemeClr>
              </a:solidFill>
              <a:latin typeface="+mn-ea"/>
              <a:ea typeface="方正楷体简体" panose="03000509000000000000" pitchFamily="65" charset="-122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4307963" y="262729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矩形: 圆角 14"/>
          <p:cNvSpPr/>
          <p:nvPr/>
        </p:nvSpPr>
        <p:spPr>
          <a:xfrm>
            <a:off x="5877037" y="2374967"/>
            <a:ext cx="4295147" cy="5040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This is Pinyin.</a:t>
            </a:r>
            <a:endParaRPr lang="zh-CN" altLang="en-US" sz="2400" dirty="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307963" y="3764918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矩形: 圆角 19"/>
          <p:cNvSpPr/>
          <p:nvPr/>
        </p:nvSpPr>
        <p:spPr>
          <a:xfrm>
            <a:off x="5877000" y="3512894"/>
            <a:ext cx="4295147" cy="5040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This is Chinese character.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904365" y="4718050"/>
            <a:ext cx="8764270" cy="8299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In Chinese, every character corresponds to single syllable. Therefore, </a:t>
            </a:r>
            <a:r>
              <a:rPr lang="en-US" altLang="zh-CN" sz="2400" dirty="0">
                <a:solidFill>
                  <a:srgbClr val="FF0000"/>
                </a:solidFill>
              </a:rPr>
              <a:t>one syllable </a:t>
            </a:r>
            <a:r>
              <a:rPr lang="en-US" altLang="zh-CN" sz="2400" dirty="0"/>
              <a:t>marks the pronunciation of </a:t>
            </a:r>
            <a:r>
              <a:rPr lang="en-US" altLang="zh-CN" sz="2400" dirty="0">
                <a:solidFill>
                  <a:srgbClr val="FF0000"/>
                </a:solidFill>
              </a:rPr>
              <a:t>one character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0" grpId="0" bldLvl="0" animBg="1"/>
      <p:bldP spid="2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 flipH="1">
            <a:off x="4727848" y="3406651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2919891" y="3140967"/>
            <a:ext cx="1224136" cy="57606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Initial</a:t>
            </a:r>
            <a:endParaRPr lang="en-US" altLang="zh-CN" sz="24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6750167" y="3400140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/>
        </p:nvSpPr>
        <p:spPr>
          <a:xfrm>
            <a:off x="7902295" y="3122231"/>
            <a:ext cx="1369816" cy="5947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Final</a:t>
            </a:r>
            <a:endParaRPr lang="en-US" altLang="zh-CN" sz="2400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600765" y="1730480"/>
            <a:ext cx="0" cy="1391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/>
        </p:nvSpPr>
        <p:spPr>
          <a:xfrm>
            <a:off x="5782416" y="1099616"/>
            <a:ext cx="1550752" cy="531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Tone</a:t>
            </a:r>
            <a:endParaRPr lang="en-US" altLang="zh-CN" sz="2400" dirty="0"/>
          </a:p>
        </p:txBody>
      </p:sp>
      <p:sp>
        <p:nvSpPr>
          <p:cNvPr id="16" name="矩形: 圆角 15"/>
          <p:cNvSpPr/>
          <p:nvPr/>
        </p:nvSpPr>
        <p:spPr>
          <a:xfrm>
            <a:off x="2891644" y="5169524"/>
            <a:ext cx="6984776" cy="864095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 typical Pinyin syllable consists of three parts: </a:t>
            </a:r>
            <a:r>
              <a:rPr lang="en-US" altLang="zh-CN" sz="2800" dirty="0">
                <a:solidFill>
                  <a:srgbClr val="7030A0"/>
                </a:solidFill>
              </a:rPr>
              <a:t>initial, final and tone</a:t>
            </a:r>
            <a:r>
              <a:rPr lang="en-US" altLang="zh-CN" sz="2800" dirty="0"/>
              <a:t>.</a:t>
            </a:r>
            <a:endParaRPr lang="en-US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6081096" y="2878173"/>
            <a:ext cx="113497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n</a:t>
            </a:r>
            <a:r>
              <a:rPr lang="en-US" altLang="zh-CN" sz="4800" dirty="0" err="1">
                <a:latin typeface="+mn-ea"/>
              </a:rPr>
              <a:t>ǐ</a:t>
            </a:r>
            <a:endParaRPr lang="zh-CN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 bldLvl="0" animBg="1"/>
      <p:bldP spid="13" grpId="0" bldLvl="0" animBg="1"/>
      <p:bldP spid="1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2711449" y="765175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>
                <a:latin typeface="宋体" panose="02010600030101010101" pitchFamily="2" charset="-122"/>
              </a:rPr>
              <a:t>b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4300556" y="601663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>
                <a:latin typeface="宋体" panose="02010600030101010101" pitchFamily="2" charset="-122"/>
              </a:rPr>
              <a:t>p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6240463" y="620713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>
                <a:latin typeface="宋体" panose="02010600030101010101" pitchFamily="2" charset="-122"/>
              </a:rPr>
              <a:t>m</a:t>
            </a:r>
            <a:endParaRPr lang="en-US" altLang="zh-CN" sz="6000" b="1">
              <a:latin typeface="宋体" panose="02010600030101010101" pitchFamily="2" charset="-122"/>
            </a:endParaRP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8472488" y="620713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>
                <a:latin typeface="宋体" panose="02010600030101010101" pitchFamily="2" charset="-122"/>
              </a:rPr>
              <a:t>f</a:t>
            </a:r>
            <a:endParaRPr lang="en-US" altLang="zh-CN" sz="6000" b="1">
              <a:latin typeface="宋体" panose="02010600030101010101" pitchFamily="2" charset="-122"/>
            </a:endParaRP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2640013" y="2349500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>
                <a:latin typeface="宋体" panose="02010600030101010101" pitchFamily="2" charset="-122"/>
              </a:rPr>
              <a:t>d</a:t>
            </a:r>
            <a:endParaRPr lang="en-US" altLang="zh-CN" sz="6000" b="1">
              <a:latin typeface="宋体" panose="02010600030101010101" pitchFamily="2" charset="-122"/>
            </a:endParaRPr>
          </a:p>
        </p:txBody>
      </p: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4224339" y="2349500"/>
            <a:ext cx="86042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6000" b="1" dirty="0">
                <a:latin typeface="宋体" panose="02010600030101010101" pitchFamily="2" charset="-122"/>
              </a:rPr>
              <a:t>t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6311900" y="2349500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>
                <a:latin typeface="宋体" panose="02010600030101010101" pitchFamily="2" charset="-122"/>
              </a:rPr>
              <a:t>n</a:t>
            </a:r>
            <a:endParaRPr lang="en-US" altLang="zh-CN" sz="6000" b="1">
              <a:latin typeface="宋体" panose="02010600030101010101" pitchFamily="2" charset="-122"/>
            </a:endParaRPr>
          </a:p>
        </p:txBody>
      </p:sp>
      <p:sp>
        <p:nvSpPr>
          <p:cNvPr id="50188" name="Text Box 12"/>
          <p:cNvSpPr txBox="1">
            <a:spLocks noChangeArrowheads="1"/>
          </p:cNvSpPr>
          <p:nvPr/>
        </p:nvSpPr>
        <p:spPr bwMode="auto">
          <a:xfrm>
            <a:off x="8543925" y="2349500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>
                <a:latin typeface="宋体" panose="02010600030101010101" pitchFamily="2" charset="-122"/>
              </a:rPr>
              <a:t>l</a:t>
            </a:r>
            <a:endParaRPr lang="en-US" altLang="zh-CN" sz="6000" b="1">
              <a:latin typeface="宋体" panose="02010600030101010101" pitchFamily="2" charset="-122"/>
            </a:endParaRPr>
          </a:p>
        </p:txBody>
      </p:sp>
      <p:sp>
        <p:nvSpPr>
          <p:cNvPr id="50189" name="Text Box 13"/>
          <p:cNvSpPr txBox="1">
            <a:spLocks noChangeArrowheads="1"/>
          </p:cNvSpPr>
          <p:nvPr/>
        </p:nvSpPr>
        <p:spPr bwMode="auto">
          <a:xfrm>
            <a:off x="2641283" y="4221480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>
                <a:latin typeface="宋体" panose="02010600030101010101" pitchFamily="2" charset="-122"/>
              </a:rPr>
              <a:t>ɡ</a:t>
            </a:r>
            <a:endParaRPr lang="en-US" altLang="zh-CN" sz="6000" b="1">
              <a:latin typeface="宋体" panose="02010600030101010101" pitchFamily="2" charset="-122"/>
            </a:endParaRPr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4300855" y="4221163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>
                <a:latin typeface="宋体" panose="02010600030101010101" pitchFamily="2" charset="-122"/>
              </a:rPr>
              <a:t>k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6383339" y="4221163"/>
            <a:ext cx="595312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6000" b="1" dirty="0">
                <a:latin typeface="宋体" panose="02010600030101010101" pitchFamily="2" charset="-122"/>
              </a:rPr>
              <a:t>h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25" name="Google Shape;221;p28"/>
          <p:cNvSpPr/>
          <p:nvPr/>
        </p:nvSpPr>
        <p:spPr>
          <a:xfrm>
            <a:off x="-22860" y="212725"/>
            <a:ext cx="3231515" cy="64198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zh-CN" altLang="en-US" sz="40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声母  </a:t>
            </a:r>
            <a:r>
              <a:rPr lang="en-US" altLang="zh-CN" sz="4000" dirty="0"/>
              <a:t>Initials</a:t>
            </a:r>
            <a:endParaRPr lang="en-US" altLang="zh-CN" sz="40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pic>
        <p:nvPicPr>
          <p:cNvPr id="2" name="1-5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829290" y="76517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0181" grpId="0"/>
      <p:bldP spid="50182" grpId="0"/>
      <p:bldP spid="50183" grpId="0"/>
      <p:bldP spid="50184" grpId="0"/>
      <p:bldP spid="50185" grpId="0"/>
      <p:bldP spid="50186" grpId="0"/>
      <p:bldP spid="50187" grpId="0"/>
      <p:bldP spid="50188" grpId="0"/>
      <p:bldP spid="50189" grpId="0"/>
      <p:bldP spid="501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1;p28"/>
          <p:cNvSpPr/>
          <p:nvPr/>
        </p:nvSpPr>
        <p:spPr>
          <a:xfrm>
            <a:off x="-5697" y="327716"/>
            <a:ext cx="4957756" cy="68331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altLang="zh-CN" sz="4265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Listen and choose</a:t>
            </a:r>
            <a:endParaRPr sz="4265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3836" y="1406123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265" dirty="0">
                <a:latin typeface="+mn-ea"/>
                <a:ea typeface="+mn-ea"/>
              </a:rPr>
              <a:t>1.A. 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b </a:t>
            </a:r>
            <a:r>
              <a:rPr lang="en-US" altLang="zh-CN" sz="5335" dirty="0">
                <a:latin typeface="+mn-ea"/>
                <a:ea typeface="+mn-ea"/>
              </a:rPr>
              <a:t>   </a:t>
            </a:r>
            <a:r>
              <a:rPr lang="en-US" altLang="zh-CN" sz="4265" dirty="0" err="1">
                <a:latin typeface="+mn-ea"/>
                <a:ea typeface="+mn-ea"/>
              </a:rPr>
              <a:t>B</a:t>
            </a:r>
            <a:r>
              <a:rPr lang="en-US" altLang="zh-CN" sz="4265" dirty="0">
                <a:latin typeface="+mn-ea"/>
                <a:ea typeface="+mn-ea"/>
              </a:rPr>
              <a:t>.</a:t>
            </a:r>
            <a:r>
              <a:rPr lang="en-US" altLang="zh-CN" sz="5335" dirty="0">
                <a:latin typeface="+mn-ea"/>
                <a:ea typeface="+mn-ea"/>
              </a:rPr>
              <a:t> 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p</a:t>
            </a:r>
            <a:endParaRPr lang="en-US" altLang="zh-CN" sz="5335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836" y="2745065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265" dirty="0">
                <a:latin typeface="+mn-ea"/>
              </a:rPr>
              <a:t>2</a:t>
            </a:r>
            <a:r>
              <a:rPr lang="en-US" altLang="zh-CN" sz="4265" dirty="0">
                <a:latin typeface="+mn-ea"/>
                <a:ea typeface="+mn-ea"/>
              </a:rPr>
              <a:t>.A. 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m</a:t>
            </a:r>
            <a:r>
              <a:rPr lang="en-US" altLang="zh-CN" sz="5335" dirty="0">
                <a:latin typeface="+mn-ea"/>
                <a:ea typeface="+mn-ea"/>
              </a:rPr>
              <a:t>   </a:t>
            </a:r>
            <a:r>
              <a:rPr lang="en-US" altLang="zh-CN" sz="4265" dirty="0">
                <a:latin typeface="+mn-ea"/>
                <a:ea typeface="+mn-ea"/>
              </a:rPr>
              <a:t>B.</a:t>
            </a:r>
            <a:r>
              <a:rPr lang="en-US" altLang="zh-CN" sz="5335" dirty="0">
                <a:latin typeface="+mn-ea"/>
                <a:ea typeface="+mn-ea"/>
              </a:rPr>
              <a:t> 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f</a:t>
            </a:r>
            <a:endParaRPr lang="en-US" altLang="zh-CN" sz="5335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3836" y="4348564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265" dirty="0">
                <a:latin typeface="+mn-ea"/>
              </a:rPr>
              <a:t>3</a:t>
            </a:r>
            <a:r>
              <a:rPr lang="en-US" altLang="zh-CN" sz="4265" dirty="0">
                <a:latin typeface="+mn-ea"/>
                <a:ea typeface="+mn-ea"/>
              </a:rPr>
              <a:t>.A.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d</a:t>
            </a:r>
            <a:r>
              <a:rPr lang="en-US" altLang="zh-CN" sz="5335" dirty="0">
                <a:latin typeface="+mn-ea"/>
                <a:ea typeface="+mn-ea"/>
              </a:rPr>
              <a:t>    </a:t>
            </a:r>
            <a:r>
              <a:rPr lang="en-US" altLang="zh-CN" sz="4265" dirty="0">
                <a:latin typeface="+mn-ea"/>
                <a:ea typeface="+mn-ea"/>
              </a:rPr>
              <a:t>B.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t</a:t>
            </a:r>
            <a:endParaRPr lang="en-US" altLang="zh-CN" sz="5335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13506" y="1832687"/>
            <a:ext cx="91835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5" dirty="0">
                <a:solidFill>
                  <a:srgbClr val="FF0000"/>
                </a:solidFill>
                <a:latin typeface="+mn-ea"/>
              </a:rPr>
              <a:t>√</a:t>
            </a:r>
            <a:endParaRPr lang="zh-CN" altLang="en-US" sz="5335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69594" y="3129001"/>
            <a:ext cx="91835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5" dirty="0">
                <a:solidFill>
                  <a:srgbClr val="FF0000"/>
                </a:solidFill>
                <a:latin typeface="+mn-ea"/>
              </a:rPr>
              <a:t>√</a:t>
            </a:r>
            <a:endParaRPr lang="zh-CN" altLang="en-US" sz="5335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3981" y="4743659"/>
            <a:ext cx="91835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5">
                <a:solidFill>
                  <a:srgbClr val="FF0000"/>
                </a:solidFill>
                <a:latin typeface="+mn-ea"/>
              </a:rPr>
              <a:t>√</a:t>
            </a:r>
            <a:endParaRPr lang="zh-CN" altLang="en-US" sz="5335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6345" y="1421555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265" dirty="0">
                <a:latin typeface="+mn-ea"/>
              </a:rPr>
              <a:t>4</a:t>
            </a:r>
            <a:r>
              <a:rPr lang="en-US" altLang="zh-CN" sz="4265" dirty="0">
                <a:latin typeface="+mn-ea"/>
                <a:ea typeface="+mn-ea"/>
              </a:rPr>
              <a:t>.A. 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n</a:t>
            </a:r>
            <a:r>
              <a:rPr lang="en-US" altLang="zh-CN" sz="5335" dirty="0">
                <a:latin typeface="+mn-ea"/>
                <a:ea typeface="+mn-ea"/>
              </a:rPr>
              <a:t>      </a:t>
            </a:r>
            <a:r>
              <a:rPr lang="en-US" altLang="zh-CN" sz="4265" dirty="0">
                <a:latin typeface="+mn-ea"/>
                <a:ea typeface="+mn-ea"/>
              </a:rPr>
              <a:t>B.</a:t>
            </a:r>
            <a:r>
              <a:rPr lang="en-US" altLang="zh-CN" sz="5335" dirty="0">
                <a:latin typeface="+mn-ea"/>
                <a:ea typeface="+mn-ea"/>
              </a:rPr>
              <a:t> 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l</a:t>
            </a:r>
            <a:endParaRPr lang="en-US" altLang="zh-CN" sz="5335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2435" y="2745065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265" dirty="0">
                <a:latin typeface="+mn-ea"/>
              </a:rPr>
              <a:t>5</a:t>
            </a:r>
            <a:r>
              <a:rPr lang="en-US" altLang="zh-CN" sz="4265" dirty="0">
                <a:latin typeface="+mn-ea"/>
                <a:ea typeface="+mn-ea"/>
              </a:rPr>
              <a:t>.A. </a:t>
            </a:r>
            <a:r>
              <a:rPr lang="en-US" altLang="zh-CN" sz="4265" b="1">
                <a:solidFill>
                  <a:schemeClr val="accent1">
                    <a:lumMod val="60000"/>
                    <a:lumOff val="40000"/>
                  </a:schemeClr>
                </a:solidFill>
                <a:latin typeface="宋体" panose="02010600030101010101" pitchFamily="2" charset="-122"/>
                <a:sym typeface="+mn-ea"/>
              </a:rPr>
              <a:t>ɡ</a:t>
            </a:r>
            <a:r>
              <a:rPr lang="en-US" altLang="zh-CN" sz="4265" b="1">
                <a:latin typeface="宋体" panose="02010600030101010101" pitchFamily="2" charset="-122"/>
                <a:sym typeface="+mn-ea"/>
              </a:rPr>
              <a:t>   </a:t>
            </a:r>
            <a:r>
              <a:rPr lang="en-US" altLang="zh-CN" sz="5335" dirty="0">
                <a:latin typeface="+mn-ea"/>
                <a:ea typeface="+mn-ea"/>
              </a:rPr>
              <a:t> </a:t>
            </a:r>
            <a:r>
              <a:rPr lang="en-US" altLang="zh-CN" sz="4265" dirty="0">
                <a:latin typeface="+mn-ea"/>
                <a:ea typeface="+mn-ea"/>
              </a:rPr>
              <a:t>B.</a:t>
            </a:r>
            <a:r>
              <a:rPr lang="en-US" altLang="zh-CN" sz="5335" dirty="0">
                <a:latin typeface="+mn-ea"/>
                <a:ea typeface="+mn-ea"/>
              </a:rPr>
              <a:t> </a:t>
            </a:r>
            <a:r>
              <a:rPr lang="en-US" altLang="zh-CN" sz="53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k</a:t>
            </a:r>
            <a:endParaRPr lang="en-US" altLang="zh-CN" sz="5335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26245" y="4348448"/>
            <a:ext cx="4365037" cy="912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4265" dirty="0">
                <a:latin typeface="+mn-ea"/>
              </a:rPr>
              <a:t>6</a:t>
            </a:r>
            <a:r>
              <a:rPr lang="en-US" altLang="zh-CN" sz="4265" dirty="0">
                <a:latin typeface="+mn-ea"/>
                <a:ea typeface="+mn-ea"/>
              </a:rPr>
              <a:t>.A. </a:t>
            </a:r>
            <a:r>
              <a:rPr lang="en-US" altLang="zh-CN" sz="4265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h</a:t>
            </a:r>
            <a:r>
              <a:rPr lang="en-US" altLang="zh-CN" sz="5335" dirty="0">
                <a:latin typeface="+mn-ea"/>
                <a:ea typeface="+mn-ea"/>
              </a:rPr>
              <a:t>      </a:t>
            </a:r>
            <a:r>
              <a:rPr lang="en-US" altLang="zh-CN" sz="4265" dirty="0">
                <a:latin typeface="+mn-ea"/>
                <a:ea typeface="+mn-ea"/>
              </a:rPr>
              <a:t>B.</a:t>
            </a:r>
            <a:r>
              <a:rPr lang="en-US" altLang="zh-CN" sz="5335" b="1" dirty="0">
                <a:latin typeface="宋体" panose="02010600030101010101" pitchFamily="2" charset="-122"/>
              </a:rPr>
              <a:t> </a:t>
            </a:r>
            <a:r>
              <a:rPr lang="en-US" altLang="zh-CN" sz="533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sym typeface="+mn-ea"/>
              </a:rPr>
              <a:t>k</a:t>
            </a:r>
            <a:r>
              <a:rPr lang="en-US" altLang="zh-CN" sz="5335" dirty="0">
                <a:latin typeface="+mn-ea"/>
                <a:ea typeface="+mn-ea"/>
              </a:rPr>
              <a:t> </a:t>
            </a:r>
            <a:endParaRPr lang="zh-CN" altLang="en-US" sz="5335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93416" y="1832722"/>
            <a:ext cx="91835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5" dirty="0">
                <a:solidFill>
                  <a:srgbClr val="FF0000"/>
                </a:solidFill>
                <a:latin typeface="+mn-ea"/>
              </a:rPr>
              <a:t>√</a:t>
            </a:r>
            <a:endParaRPr lang="zh-CN" altLang="en-US" sz="5335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52167" y="3129509"/>
            <a:ext cx="91835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5" dirty="0">
                <a:solidFill>
                  <a:srgbClr val="FF0000"/>
                </a:solidFill>
                <a:latin typeface="+mn-ea"/>
              </a:rPr>
              <a:t>√</a:t>
            </a:r>
            <a:endParaRPr lang="zh-CN" altLang="en-US" sz="5335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89026" y="4743177"/>
            <a:ext cx="91835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5">
                <a:solidFill>
                  <a:srgbClr val="FF0000"/>
                </a:solidFill>
                <a:latin typeface="+mn-ea"/>
              </a:rPr>
              <a:t>√</a:t>
            </a:r>
            <a:endParaRPr lang="zh-CN" altLang="en-US" sz="5335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1"/>
      <p:bldP spid="8" grpId="1"/>
      <p:bldP spid="9" grpId="1"/>
      <p:bldP spid="10" grpId="0" bldLvl="0" animBg="1"/>
      <p:bldP spid="11" grpId="0" bldLvl="0" animBg="1"/>
      <p:bldP spid="12" grpId="0" bldLvl="0" animBg="1"/>
      <p:bldP spid="13" grpId="1"/>
      <p:bldP spid="14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1898943" y="667368"/>
            <a:ext cx="56832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6000" b="1" dirty="0">
                <a:solidFill>
                  <a:schemeClr val="tx1"/>
                </a:solidFill>
                <a:latin typeface="宋体" panose="02010600030101010101" pitchFamily="2" charset="-122"/>
              </a:rPr>
              <a:t>ɑ</a:t>
            </a:r>
            <a:endParaRPr lang="en-US" altLang="zh-CN" sz="60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3113070" y="667368"/>
            <a:ext cx="576263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6000" b="1" dirty="0">
                <a:solidFill>
                  <a:schemeClr val="tx1"/>
                </a:solidFill>
                <a:latin typeface="宋体" panose="02010600030101010101" pitchFamily="2" charset="-122"/>
              </a:rPr>
              <a:t>o</a:t>
            </a:r>
            <a:endParaRPr lang="en-US" altLang="zh-CN" sz="60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598661" y="667685"/>
            <a:ext cx="56832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6000" b="1" dirty="0">
                <a:solidFill>
                  <a:schemeClr val="tx1"/>
                </a:solidFill>
                <a:latin typeface="宋体" panose="02010600030101010101" pitchFamily="2" charset="-122"/>
              </a:rPr>
              <a:t>e</a:t>
            </a:r>
            <a:endParaRPr lang="en-US" altLang="zh-CN" sz="60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6117908" y="758173"/>
            <a:ext cx="56515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6000" b="1" dirty="0" err="1">
                <a:solidFill>
                  <a:schemeClr val="tx1"/>
                </a:solidFill>
                <a:latin typeface="宋体" panose="02010600030101010101" pitchFamily="2" charset="-122"/>
              </a:rPr>
              <a:t>i</a:t>
            </a:r>
            <a:endParaRPr lang="en-US" altLang="zh-CN" sz="6000" b="1" dirty="0" err="1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7413952" y="667685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>
                <a:solidFill>
                  <a:schemeClr val="tx1"/>
                </a:solidFill>
                <a:latin typeface="宋体" panose="02010600030101010101" pitchFamily="2" charset="-122"/>
              </a:rPr>
              <a:t>u</a:t>
            </a:r>
            <a:endParaRPr lang="en-US" altLang="zh-CN" sz="60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8618555" y="667685"/>
            <a:ext cx="5670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>
                <a:solidFill>
                  <a:schemeClr val="tx1"/>
                </a:solidFill>
                <a:latin typeface="宋体" panose="02010600030101010101" pitchFamily="2" charset="-122"/>
              </a:rPr>
              <a:t>ü</a:t>
            </a:r>
            <a:endParaRPr lang="en-US" altLang="zh-CN" sz="6000" b="1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1898626" y="2921635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 err="1">
                <a:solidFill>
                  <a:schemeClr val="tx1"/>
                </a:solidFill>
                <a:latin typeface="宋体" panose="02010600030101010101" pitchFamily="2" charset="-122"/>
              </a:rPr>
              <a:t>ɑi</a:t>
            </a:r>
            <a:endParaRPr lang="en-US" altLang="zh-CN" sz="6000" b="1" dirty="0" err="1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10340634" y="2921324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 smtClean="0">
                <a:latin typeface="宋体" panose="02010600030101010101" pitchFamily="2" charset="-122"/>
              </a:rPr>
              <a:t>in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48141" name="Text Box 13"/>
          <p:cNvSpPr txBox="1">
            <a:spLocks noChangeArrowheads="1"/>
          </p:cNvSpPr>
          <p:nvPr/>
        </p:nvSpPr>
        <p:spPr bwMode="auto">
          <a:xfrm>
            <a:off x="6153152" y="2921951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6000" b="1" dirty="0" err="1" smtClean="0">
                <a:latin typeface="宋体" panose="02010600030101010101" pitchFamily="2" charset="-122"/>
              </a:rPr>
              <a:t>ou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3287380" y="2921634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6000" b="1" dirty="0" err="1" smtClean="0">
                <a:latin typeface="宋体" panose="02010600030101010101" pitchFamily="2" charset="-122"/>
              </a:rPr>
              <a:t>ei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8208" name="Text Box 20"/>
          <p:cNvSpPr txBox="1">
            <a:spLocks noChangeArrowheads="1"/>
          </p:cNvSpPr>
          <p:nvPr/>
        </p:nvSpPr>
        <p:spPr bwMode="auto">
          <a:xfrm>
            <a:off x="7104063" y="3644900"/>
            <a:ext cx="30988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endParaRPr lang="zh-CN" altLang="zh-CN" sz="6000" b="1">
              <a:latin typeface="宋体" panose="02010600030101010101" pitchFamily="2" charset="-122"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1787184" y="1682107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 err="1" smtClean="0">
                <a:latin typeface="宋体" panose="02010600030101010101" pitchFamily="2" charset="-122"/>
              </a:rPr>
              <a:t>er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4834566" y="2921951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6000" b="1" dirty="0">
                <a:latin typeface="宋体" panose="02010600030101010101" pitchFamily="2" charset="-122"/>
                <a:sym typeface="+mn-ea"/>
              </a:rPr>
              <a:t>ɑ</a:t>
            </a:r>
            <a:r>
              <a:rPr lang="en-US" altLang="zh-CN" sz="6000" b="1" dirty="0" err="1" smtClean="0">
                <a:latin typeface="宋体" panose="02010600030101010101" pitchFamily="2" charset="-122"/>
              </a:rPr>
              <a:t>o</a:t>
            </a:r>
            <a:endParaRPr lang="en-US" altLang="zh-CN" sz="6000" b="1" dirty="0">
              <a:latin typeface="宋体" panose="02010600030101010101" pitchFamily="2" charset="-122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7667636" y="2921951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 err="1" smtClean="0">
                <a:solidFill>
                  <a:schemeClr val="tx1"/>
                </a:solidFill>
                <a:latin typeface="宋体" panose="02010600030101010101" pitchFamily="2" charset="-122"/>
              </a:rPr>
              <a:t>ɑn</a:t>
            </a:r>
            <a:endParaRPr lang="en-US" altLang="zh-CN" sz="6000" b="1" dirty="0" err="1" smtClean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9040833" y="2921951"/>
            <a:ext cx="95123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60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en</a:t>
            </a:r>
            <a:endParaRPr lang="en-US" altLang="zh-CN" sz="6000" b="1" dirty="0" smtClean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28" name="Google Shape;221;p28"/>
          <p:cNvSpPr/>
          <p:nvPr/>
        </p:nvSpPr>
        <p:spPr>
          <a:xfrm>
            <a:off x="-4273" y="245787"/>
            <a:ext cx="2483357" cy="51248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lvl="0"/>
            <a:r>
              <a:rPr lang="zh-CN" altLang="en-US" sz="3200" b="1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韵母 </a:t>
            </a:r>
            <a:r>
              <a:rPr lang="en-US" altLang="zh-CN" sz="3200" dirty="0">
                <a:latin typeface="Century" panose="02040604050505020304"/>
                <a:ea typeface="Century" panose="02040604050505020304"/>
                <a:cs typeface="Century" panose="02040604050505020304"/>
                <a:sym typeface="Century" panose="02040604050505020304"/>
              </a:rPr>
              <a:t>F</a:t>
            </a:r>
            <a:r>
              <a:rPr lang="en-US" altLang="zh-CN" sz="3200" dirty="0"/>
              <a:t>inals</a:t>
            </a:r>
            <a:endParaRPr sz="3200" b="1" dirty="0">
              <a:latin typeface="Century" panose="02040604050505020304"/>
              <a:ea typeface="Century" panose="02040604050505020304"/>
              <a:cs typeface="Century" panose="02040604050505020304"/>
              <a:sym typeface="Century" panose="02040604050505020304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10410" y="4214495"/>
            <a:ext cx="167894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6000" b="1" dirty="0">
                <a:solidFill>
                  <a:schemeClr val="tx1"/>
                </a:solidFill>
                <a:latin typeface="宋体" panose="02010600030101010101" pitchFamily="2" charset="-122"/>
              </a:rPr>
              <a:t>ɑn</a:t>
            </a:r>
            <a:r>
              <a:rPr lang="en-US" altLang="zh-CN" sz="6000" b="1">
                <a:latin typeface="宋体" panose="02010600030101010101" pitchFamily="2" charset="-122"/>
                <a:sym typeface="+mn-ea"/>
              </a:rPr>
              <a:t>ɡ</a:t>
            </a:r>
            <a:endParaRPr lang="en-US" altLang="zh-CN" sz="6000" b="1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925570" y="4214495"/>
            <a:ext cx="165925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6000" b="1" dirty="0">
                <a:solidFill>
                  <a:schemeClr val="tx1"/>
                </a:solidFill>
                <a:latin typeface="宋体" panose="02010600030101010101" pitchFamily="2" charset="-122"/>
              </a:rPr>
              <a:t>en</a:t>
            </a:r>
            <a:r>
              <a:rPr lang="en-US" altLang="zh-CN" sz="6000" b="1">
                <a:latin typeface="宋体" panose="02010600030101010101" pitchFamily="2" charset="-122"/>
                <a:sym typeface="+mn-ea"/>
              </a:rPr>
              <a:t>ɡ</a:t>
            </a:r>
            <a:endParaRPr lang="en-US" altLang="zh-CN" sz="6000" b="1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229350" y="4214495"/>
            <a:ext cx="143827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6000" b="1" dirty="0">
                <a:solidFill>
                  <a:schemeClr val="tx1"/>
                </a:solidFill>
                <a:latin typeface="宋体" panose="02010600030101010101" pitchFamily="2" charset="-122"/>
              </a:rPr>
              <a:t>in</a:t>
            </a:r>
            <a:r>
              <a:rPr lang="en-US" altLang="zh-CN" sz="6000" b="1">
                <a:latin typeface="宋体" panose="02010600030101010101" pitchFamily="2" charset="-122"/>
                <a:sym typeface="+mn-ea"/>
              </a:rPr>
              <a:t>ɡ</a:t>
            </a:r>
            <a:endParaRPr lang="en-US" altLang="zh-CN" sz="6000" b="1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348345" y="4214495"/>
            <a:ext cx="177038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6000" b="1" dirty="0">
                <a:solidFill>
                  <a:schemeClr val="tx1"/>
                </a:solidFill>
                <a:latin typeface="宋体" panose="02010600030101010101" pitchFamily="2" charset="-122"/>
              </a:rPr>
              <a:t>on</a:t>
            </a:r>
            <a:r>
              <a:rPr lang="en-US" altLang="zh-CN" sz="6000" b="1">
                <a:latin typeface="宋体" panose="02010600030101010101" pitchFamily="2" charset="-122"/>
                <a:sym typeface="+mn-ea"/>
              </a:rPr>
              <a:t>ɡ</a:t>
            </a:r>
            <a:endParaRPr lang="en-US" altLang="zh-CN" sz="6000" b="1" dirty="0">
              <a:solidFill>
                <a:schemeClr val="tx1"/>
              </a:solidFill>
              <a:cs typeface="+mn-lt"/>
            </a:endParaRPr>
          </a:p>
        </p:txBody>
      </p:sp>
      <p:pic>
        <p:nvPicPr>
          <p:cNvPr id="8" name="1-6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506710" y="75819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8132" grpId="0"/>
      <p:bldP spid="48133" grpId="0"/>
      <p:bldP spid="48134" grpId="0"/>
      <p:bldP spid="48135" grpId="0"/>
      <p:bldP spid="48136" grpId="0"/>
      <p:bldP spid="48137" grpId="0"/>
      <p:bldP spid="48138" grpId="0"/>
      <p:bldP spid="48140" grpId="0"/>
      <p:bldP spid="48146" grpId="0"/>
      <p:bldP spid="24" grpId="0"/>
      <p:bldP spid="29" grpId="0"/>
      <p:bldP spid="30" grpId="0"/>
      <p:bldP spid="31" grpId="0"/>
      <p:bldP spid="4" grpId="0"/>
      <p:bldP spid="5" grpId="0"/>
      <p:bldP spid="6" grpId="0"/>
      <p:bldP spid="7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170,&quot;width&quot;:10210}"/>
</p:tagLst>
</file>

<file path=ppt/tags/tag2.xml><?xml version="1.0" encoding="utf-8"?>
<p:tagLst xmlns:p="http://schemas.openxmlformats.org/presentationml/2006/main">
  <p:tag name="commondata" val="eyJoZGlkIjoiMjQzYTgzMjY2ODk2ZDhiZGMwNDYyZmE0OWQ1NzIzZWUifQ==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龙腾四海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0</TotalTime>
  <Words>2871</Words>
  <Application>WPS 演示</Application>
  <PresentationFormat>全屏显示(4:3)</PresentationFormat>
  <Paragraphs>377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Arial</vt:lpstr>
      <vt:lpstr>宋体</vt:lpstr>
      <vt:lpstr>Wingdings</vt:lpstr>
      <vt:lpstr>Wingdings 2</vt:lpstr>
      <vt:lpstr>Arial</vt:lpstr>
      <vt:lpstr>方正楷体简体</vt:lpstr>
      <vt:lpstr>Century</vt:lpstr>
      <vt:lpstr>Cambria</vt:lpstr>
      <vt:lpstr>Maiandra GD</vt:lpstr>
      <vt:lpstr>隶书</vt:lpstr>
      <vt:lpstr>华文楷体</vt:lpstr>
      <vt:lpstr>微软雅黑</vt:lpstr>
      <vt:lpstr>Arial Unicode MS</vt:lpstr>
      <vt:lpstr>Calibri</vt:lpstr>
      <vt:lpstr>Franklin Gothic Book</vt:lpstr>
      <vt:lpstr>华文仿宋</vt:lpstr>
      <vt:lpstr>龙腾四海</vt:lpstr>
      <vt:lpstr>Lesson 1   你好   Nǐ hǎo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Basic Strokes of Chinese Characters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分组练习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沙茜</cp:lastModifiedBy>
  <cp:revision>52</cp:revision>
  <dcterms:created xsi:type="dcterms:W3CDTF">2018-09-14T07:17:00Z</dcterms:created>
  <dcterms:modified xsi:type="dcterms:W3CDTF">2025-09-15T05:19:53Z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EA62F61DE8EE40518760A83A5C09F5E1</vt:lpwstr>
  </property>
</Properties>
</file>